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Mona Sans Semi Bold"/>
      <p:regular r:id="rId18"/>
    </p:embeddedFont>
    <p:embeddedFont>
      <p:font typeface="Mona Sans Semi Bold"/>
      <p:regular r:id="rId19"/>
    </p:embeddedFont>
    <p:embeddedFont>
      <p:font typeface="Mona Sans Semi Bold"/>
      <p:regular r:id="rId20"/>
    </p:embeddedFont>
    <p:embeddedFont>
      <p:font typeface="Mona Sans Semi Bold"/>
      <p:regular r:id="rId21"/>
    </p:embeddedFont>
    <p:embeddedFont>
      <p:font typeface="Funnel Sans"/>
      <p:regular r:id="rId22"/>
    </p:embeddedFont>
    <p:embeddedFont>
      <p:font typeface="Funnel San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1.png>
</file>

<file path=ppt/media/image-10-2.svg>
</file>

<file path=ppt/media/image-10-3.png>
</file>

<file path=ppt/media/image-10-4.svg>
</file>

<file path=ppt/media/image-10-5.png>
</file>

<file path=ppt/media/image-10-6.svg>
</file>

<file path=ppt/media/image-10-7.png>
</file>

<file path=ppt/media/image-10-8.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1-1.png>
</file>

<file path=ppt/media/image-2-1.png>
</file>

<file path=ppt/media/image-2-2.svg>
</file>

<file path=ppt/media/image-2-3.png>
</file>

<file path=ppt/media/image-2-4.svg>
</file>

<file path=ppt/media/image-2-5.png>
</file>

<file path=ppt/media/image-2-6.sv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1.png>
</file>

<file path=ppt/media/image-5-1.png>
</file>

<file path=ppt/media/image-6-1.png>
</file>

<file path=ppt/media/image-6-2.png>
</file>

<file path=ppt/media/image-6-3.svg>
</file>

<file path=ppt/media/image-7-1.png>
</file>

<file path=ppt/media/image-8-1.png>
</file>

<file path=ppt/media/image-8-2.sv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image" Target="../media/image-10-7.png"/><Relationship Id="rId8" Type="http://schemas.openxmlformats.org/officeDocument/2006/relationships/image" Target="../media/image-10-8.svg"/><Relationship Id="rId9" Type="http://schemas.openxmlformats.org/officeDocument/2006/relationships/slideLayout" Target="../slideLayouts/slideLayout11.xml"/><Relationship Id="rId10"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svg"/><Relationship Id="rId3" Type="http://schemas.openxmlformats.org/officeDocument/2006/relationships/image" Target="../media/image-2-3.png"/><Relationship Id="rId4" Type="http://schemas.openxmlformats.org/officeDocument/2006/relationships/image" Target="../media/image-2-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slideLayout" Target="../slideLayouts/slideLayout3.xml"/><Relationship Id="rId8"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image" Target="../media/image-3-6.png"/><Relationship Id="rId7" Type="http://schemas.openxmlformats.org/officeDocument/2006/relationships/image" Target="../media/image-3-7.svg"/><Relationship Id="rId8" Type="http://schemas.openxmlformats.org/officeDocument/2006/relationships/image" Target="../media/image-3-8.png"/><Relationship Id="rId9" Type="http://schemas.openxmlformats.org/officeDocument/2006/relationships/image" Target="../media/image-3-9.svg"/><Relationship Id="rId10" Type="http://schemas.openxmlformats.org/officeDocument/2006/relationships/slideLayout" Target="../slideLayouts/slideLayout4.xml"/><Relationship Id="rId11"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sv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sv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280190" y="2948464"/>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Bit Convertor: Conversor de Números</a:t>
            </a:r>
            <a:endParaRPr lang="en-US" sz="3900" dirty="0"/>
          </a:p>
        </p:txBody>
      </p:sp>
      <p:sp>
        <p:nvSpPr>
          <p:cNvPr id="4" name="Text 1"/>
          <p:cNvSpPr/>
          <p:nvPr/>
        </p:nvSpPr>
        <p:spPr>
          <a:xfrm>
            <a:off x="6280190" y="4486275"/>
            <a:ext cx="7556421" cy="317540"/>
          </a:xfrm>
          <a:prstGeom prst="rect">
            <a:avLst/>
          </a:prstGeom>
          <a:noFill/>
          <a:ln/>
        </p:spPr>
        <p:txBody>
          <a:bodyPr wrap="non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Una </a:t>
            </a:r>
            <a:pPr algn="l" indent="0" marL="0">
              <a:lnSpc>
                <a:spcPts val="2500"/>
              </a:lnSpc>
              <a:buNone/>
            </a:pPr>
            <a:r>
              <a:rPr lang="en-US" sz="1550" dirty="0">
                <a:solidFill>
                  <a:srgbClr val="424242"/>
                </a:solidFill>
                <a:latin typeface="Funnel Sans" pitchFamily="34" charset="0"/>
                <a:ea typeface="Funnel Sans" pitchFamily="34" charset="-122"/>
                <a:cs typeface="Funnel Sans" pitchFamily="34" charset="-120"/>
              </a:rPr>
              <a:t>exploración detallada</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de los sistemas numéricos esenciales y su conversión.</a:t>
            </a:r>
            <a:endParaRPr lang="en-US" sz="1550" dirty="0"/>
          </a:p>
        </p:txBody>
      </p:sp>
      <p:sp>
        <p:nvSpPr>
          <p:cNvPr id="5" name="Text 2"/>
          <p:cNvSpPr/>
          <p:nvPr/>
        </p:nvSpPr>
        <p:spPr>
          <a:xfrm>
            <a:off x="6280190" y="5027057"/>
            <a:ext cx="7556421" cy="254079"/>
          </a:xfrm>
          <a:prstGeom prst="rect">
            <a:avLst/>
          </a:prstGeom>
          <a:noFill/>
          <a:ln/>
        </p:spPr>
        <p:txBody>
          <a:bodyPr wrap="none" lIns="0" tIns="0" rIns="0" bIns="0" rtlCol="0" anchor="t"/>
          <a:lstStyle/>
          <a:p>
            <a:pPr algn="l" indent="0" marL="0">
              <a:lnSpc>
                <a:spcPts val="2000"/>
              </a:lnSpc>
              <a:buNone/>
            </a:pPr>
            <a:r>
              <a:rPr lang="en-US" sz="1250" dirty="0">
                <a:solidFill>
                  <a:srgbClr val="8F8F8F"/>
                </a:solidFill>
                <a:latin typeface="Funnel Sans" pitchFamily="34" charset="0"/>
                <a:ea typeface="Funnel Sans" pitchFamily="34" charset="-122"/>
                <a:cs typeface="Funnel Sans" pitchFamily="34" charset="-120"/>
              </a:rPr>
              <a:t>Presentado por: Joaquín Villa Frank y Joaquín Holgado</a:t>
            </a:r>
            <a:endParaRPr lang="en-US" sz="12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135261"/>
            <a:ext cx="9817060" cy="620078"/>
          </a:xfrm>
          <a:prstGeom prst="rect">
            <a:avLst/>
          </a:prstGeom>
          <a:noFill/>
          <a:ln/>
        </p:spPr>
        <p:txBody>
          <a:bodyPr wrap="non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Mantenimiento y Control: Borrar Historial</a:t>
            </a:r>
            <a:endParaRPr lang="en-US" sz="3900" dirty="0"/>
          </a:p>
        </p:txBody>
      </p:sp>
      <p:sp>
        <p:nvSpPr>
          <p:cNvPr id="3" name="Text 1"/>
          <p:cNvSpPr/>
          <p:nvPr/>
        </p:nvSpPr>
        <p:spPr>
          <a:xfrm>
            <a:off x="793790" y="2152174"/>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Para asegurar la eficiencia y la privacidad, el control sobre los datos almacenados es crucial. La función de borrado de historial permite a los usuarios gestionar su espacio de trabajo.</a:t>
            </a:r>
            <a:endParaRPr lang="en-US" sz="155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3035260"/>
            <a:ext cx="198358" cy="198358"/>
          </a:xfrm>
          <a:prstGeom prst="rect">
            <a:avLst/>
          </a:prstGeom>
        </p:spPr>
      </p:pic>
      <p:sp>
        <p:nvSpPr>
          <p:cNvPr id="5" name="Shape 2"/>
          <p:cNvSpPr/>
          <p:nvPr/>
        </p:nvSpPr>
        <p:spPr>
          <a:xfrm>
            <a:off x="793790" y="3324820"/>
            <a:ext cx="6422231" cy="22860"/>
          </a:xfrm>
          <a:prstGeom prst="rect">
            <a:avLst/>
          </a:prstGeom>
          <a:solidFill>
            <a:srgbClr val="FFFFFF"/>
          </a:solidFill>
          <a:ln/>
        </p:spPr>
      </p:sp>
      <p:sp>
        <p:nvSpPr>
          <p:cNvPr id="6" name="Text 3"/>
          <p:cNvSpPr/>
          <p:nvPr/>
        </p:nvSpPr>
        <p:spPr>
          <a:xfrm>
            <a:off x="793790" y="3469719"/>
            <a:ext cx="3219450"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Función 10: Borrar Historial</a:t>
            </a:r>
            <a:endParaRPr lang="en-US" sz="1950" dirty="0"/>
          </a:p>
        </p:txBody>
      </p:sp>
      <p:sp>
        <p:nvSpPr>
          <p:cNvPr id="7" name="Text 4"/>
          <p:cNvSpPr/>
          <p:nvPr/>
        </p:nvSpPr>
        <p:spPr>
          <a:xfrm>
            <a:off x="793790" y="3898940"/>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Esta acción elimina permanentemente todos los registros de conversiones almacenados.</a:t>
            </a:r>
            <a:endParaRPr lang="en-US" sz="1550" dirty="0"/>
          </a:p>
        </p:txBody>
      </p:sp>
      <p:pic>
        <p:nvPicPr>
          <p:cNvPr id="8"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14379" y="3035260"/>
            <a:ext cx="198358" cy="198358"/>
          </a:xfrm>
          <a:prstGeom prst="rect">
            <a:avLst/>
          </a:prstGeom>
        </p:spPr>
      </p:pic>
      <p:sp>
        <p:nvSpPr>
          <p:cNvPr id="9" name="Shape 5"/>
          <p:cNvSpPr/>
          <p:nvPr/>
        </p:nvSpPr>
        <p:spPr>
          <a:xfrm>
            <a:off x="7414379" y="3324820"/>
            <a:ext cx="6422231" cy="22860"/>
          </a:xfrm>
          <a:prstGeom prst="rect">
            <a:avLst/>
          </a:prstGeom>
          <a:solidFill>
            <a:srgbClr val="FFFFFF"/>
          </a:solidFill>
          <a:ln/>
        </p:spPr>
      </p:sp>
      <p:sp>
        <p:nvSpPr>
          <p:cNvPr id="10" name="Text 6"/>
          <p:cNvSpPr/>
          <p:nvPr/>
        </p:nvSpPr>
        <p:spPr>
          <a:xfrm>
            <a:off x="7414379" y="346971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Privacidad de Datos</a:t>
            </a:r>
            <a:endParaRPr lang="en-US" sz="1950" dirty="0"/>
          </a:p>
        </p:txBody>
      </p:sp>
      <p:sp>
        <p:nvSpPr>
          <p:cNvPr id="11" name="Text 7"/>
          <p:cNvSpPr/>
          <p:nvPr/>
        </p:nvSpPr>
        <p:spPr>
          <a:xfrm>
            <a:off x="7414379" y="3898940"/>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Útil si el convertidor se utiliza para información sensible o si se desea mantener la actividad privada.</a:t>
            </a:r>
            <a:endParaRPr lang="en-US" sz="1550" dirty="0"/>
          </a:p>
        </p:txBody>
      </p:sp>
      <p:pic>
        <p:nvPicPr>
          <p:cNvPr id="12"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93790" y="4905970"/>
            <a:ext cx="198358" cy="198358"/>
          </a:xfrm>
          <a:prstGeom prst="rect">
            <a:avLst/>
          </a:prstGeom>
        </p:spPr>
      </p:pic>
      <p:sp>
        <p:nvSpPr>
          <p:cNvPr id="13" name="Shape 8"/>
          <p:cNvSpPr/>
          <p:nvPr/>
        </p:nvSpPr>
        <p:spPr>
          <a:xfrm>
            <a:off x="793790" y="5195530"/>
            <a:ext cx="6422231" cy="22860"/>
          </a:xfrm>
          <a:prstGeom prst="rect">
            <a:avLst/>
          </a:prstGeom>
          <a:solidFill>
            <a:srgbClr val="FFFFFF"/>
          </a:solidFill>
          <a:ln/>
        </p:spPr>
      </p:sp>
      <p:sp>
        <p:nvSpPr>
          <p:cNvPr id="14" name="Text 9"/>
          <p:cNvSpPr/>
          <p:nvPr/>
        </p:nvSpPr>
        <p:spPr>
          <a:xfrm>
            <a:off x="793790" y="534042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Optimización</a:t>
            </a:r>
            <a:endParaRPr lang="en-US" sz="1950" dirty="0"/>
          </a:p>
        </p:txBody>
      </p:sp>
      <p:sp>
        <p:nvSpPr>
          <p:cNvPr id="15" name="Text 10"/>
          <p:cNvSpPr/>
          <p:nvPr/>
        </p:nvSpPr>
        <p:spPr>
          <a:xfrm>
            <a:off x="793790" y="5769650"/>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Mantiene la aplicación ligera y eficiente, especialmente si se han realizado miles de conversiones.</a:t>
            </a:r>
            <a:endParaRPr lang="en-US" sz="1550" dirty="0"/>
          </a:p>
        </p:txBody>
      </p:sp>
      <p:pic>
        <p:nvPicPr>
          <p:cNvPr id="16"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414379" y="4905970"/>
            <a:ext cx="198358" cy="198358"/>
          </a:xfrm>
          <a:prstGeom prst="rect">
            <a:avLst/>
          </a:prstGeom>
        </p:spPr>
      </p:pic>
      <p:sp>
        <p:nvSpPr>
          <p:cNvPr id="17" name="Shape 11"/>
          <p:cNvSpPr/>
          <p:nvPr/>
        </p:nvSpPr>
        <p:spPr>
          <a:xfrm>
            <a:off x="7414379" y="5195530"/>
            <a:ext cx="6422231" cy="22860"/>
          </a:xfrm>
          <a:prstGeom prst="rect">
            <a:avLst/>
          </a:prstGeom>
          <a:solidFill>
            <a:srgbClr val="FFFFFF"/>
          </a:solidFill>
          <a:ln/>
        </p:spPr>
      </p:sp>
      <p:sp>
        <p:nvSpPr>
          <p:cNvPr id="18" name="Text 12"/>
          <p:cNvSpPr/>
          <p:nvPr/>
        </p:nvSpPr>
        <p:spPr>
          <a:xfrm>
            <a:off x="7414379" y="5340429"/>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Inicio Limpio</a:t>
            </a:r>
            <a:endParaRPr lang="en-US" sz="1950" dirty="0"/>
          </a:p>
        </p:txBody>
      </p:sp>
      <p:sp>
        <p:nvSpPr>
          <p:cNvPr id="19" name="Text 13"/>
          <p:cNvSpPr/>
          <p:nvPr/>
        </p:nvSpPr>
        <p:spPr>
          <a:xfrm>
            <a:off x="7414379" y="5769650"/>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Permite al usuario comenzar un nuevo proyecto o sesión de estudio sin el desorden de entradas anteriores.</a:t>
            </a:r>
            <a:endParaRPr lang="en-US" sz="1550" dirty="0"/>
          </a:p>
        </p:txBody>
      </p:sp>
      <p:sp>
        <p:nvSpPr>
          <p:cNvPr id="20" name="Text 14"/>
          <p:cNvSpPr/>
          <p:nvPr/>
        </p:nvSpPr>
        <p:spPr>
          <a:xfrm>
            <a:off x="793790" y="6776799"/>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El "Bit Convertor" ofrece todas las herramientas necesarias para la conversión numérica y el control total sobre la información registrada.</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81616">
              <a:alpha val="80000"/>
            </a:srgbClr>
          </a:solidFill>
          <a:ln/>
        </p:spPr>
      </p:sp>
      <p:sp>
        <p:nvSpPr>
          <p:cNvPr id="4" name="Text 1"/>
          <p:cNvSpPr/>
          <p:nvPr/>
        </p:nvSpPr>
        <p:spPr>
          <a:xfrm>
            <a:off x="793790" y="3179564"/>
            <a:ext cx="5924907" cy="620078"/>
          </a:xfrm>
          <a:prstGeom prst="rect">
            <a:avLst/>
          </a:prstGeom>
          <a:noFill/>
          <a:ln/>
        </p:spPr>
        <p:txBody>
          <a:bodyPr wrap="non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¡Gracias por tu Atención!</a:t>
            </a:r>
            <a:endParaRPr lang="en-US" sz="3900" dirty="0"/>
          </a:p>
        </p:txBody>
      </p:sp>
      <p:sp>
        <p:nvSpPr>
          <p:cNvPr id="5" name="Text 2"/>
          <p:cNvSpPr/>
          <p:nvPr/>
        </p:nvSpPr>
        <p:spPr>
          <a:xfrm>
            <a:off x="793790" y="4097298"/>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El "Bit Convertor" es más que una simple herramienta de conversión; es un puente para comprender el lenguaje fundamental de la era digital. Esperamos que esta presentación haya ilustrado no solo su funcionalidad, sino también su valor educativo y práctico para navegar y dominar el mundo de los sistemas numéricos. Con estas funciones a tu disposición, estás equipado para decodificar y manipular el universo digital.</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729740"/>
            <a:ext cx="12926854" cy="620078"/>
          </a:xfrm>
          <a:prstGeom prst="rect">
            <a:avLst/>
          </a:prstGeom>
          <a:noFill/>
          <a:ln/>
        </p:spPr>
        <p:txBody>
          <a:bodyPr wrap="non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¿Qué es un Bit? La Base de Toda la Información Digital</a:t>
            </a:r>
            <a:endParaRPr lang="en-US" sz="3900" dirty="0"/>
          </a:p>
        </p:txBody>
      </p:sp>
      <p:sp>
        <p:nvSpPr>
          <p:cNvPr id="3" name="Text 1"/>
          <p:cNvSpPr/>
          <p:nvPr/>
        </p:nvSpPr>
        <p:spPr>
          <a:xfrm>
            <a:off x="793790" y="2746653"/>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Antes de sumergirnos en los sistemas de numeración, es crucial entender el bloque fundamental de la computación: el Bit.</a:t>
            </a:r>
            <a:endParaRPr lang="en-US" sz="155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93790" y="3287435"/>
            <a:ext cx="595313" cy="595313"/>
          </a:xfrm>
          <a:prstGeom prst="rect">
            <a:avLst/>
          </a:prstGeom>
        </p:spPr>
      </p:pic>
      <p:sp>
        <p:nvSpPr>
          <p:cNvPr id="5" name="Text 2"/>
          <p:cNvSpPr/>
          <p:nvPr/>
        </p:nvSpPr>
        <p:spPr>
          <a:xfrm>
            <a:off x="793790" y="413075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Unidad Mínima</a:t>
            </a:r>
            <a:endParaRPr lang="en-US" sz="1950" dirty="0"/>
          </a:p>
        </p:txBody>
      </p:sp>
      <p:sp>
        <p:nvSpPr>
          <p:cNvPr id="6" name="Text 3"/>
          <p:cNvSpPr/>
          <p:nvPr/>
        </p:nvSpPr>
        <p:spPr>
          <a:xfrm>
            <a:off x="793790" y="4559975"/>
            <a:ext cx="4182189"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El bit es la unidad de información más pequeña, el ADN del mundo digital.</a:t>
            </a:r>
            <a:endParaRPr lang="en-US" sz="1550" dirty="0"/>
          </a:p>
        </p:txBody>
      </p:sp>
      <p:pic>
        <p:nvPicPr>
          <p:cNvPr id="7"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23986" y="3287435"/>
            <a:ext cx="595313" cy="595313"/>
          </a:xfrm>
          <a:prstGeom prst="rect">
            <a:avLst/>
          </a:prstGeom>
        </p:spPr>
      </p:pic>
      <p:sp>
        <p:nvSpPr>
          <p:cNvPr id="8" name="Text 4"/>
          <p:cNvSpPr/>
          <p:nvPr/>
        </p:nvSpPr>
        <p:spPr>
          <a:xfrm>
            <a:off x="5223986" y="4130754"/>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Dos Valores Únicos</a:t>
            </a:r>
            <a:endParaRPr lang="en-US" sz="1950" dirty="0"/>
          </a:p>
        </p:txBody>
      </p:sp>
      <p:sp>
        <p:nvSpPr>
          <p:cNvPr id="9" name="Text 5"/>
          <p:cNvSpPr/>
          <p:nvPr/>
        </p:nvSpPr>
        <p:spPr>
          <a:xfrm>
            <a:off x="5223986" y="4559975"/>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Solo puede adoptar dos estados lógicos: 0 (apagado) o 1 (encendido). Todo se basa en esta dualidad.</a:t>
            </a:r>
            <a:endParaRPr lang="en-US" sz="1550" dirty="0"/>
          </a:p>
        </p:txBody>
      </p:sp>
      <p:pic>
        <p:nvPicPr>
          <p:cNvPr id="1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654302" y="3287435"/>
            <a:ext cx="595313" cy="595313"/>
          </a:xfrm>
          <a:prstGeom prst="rect">
            <a:avLst/>
          </a:prstGeom>
        </p:spPr>
      </p:pic>
      <p:sp>
        <p:nvSpPr>
          <p:cNvPr id="11" name="Text 6"/>
          <p:cNvSpPr/>
          <p:nvPr/>
        </p:nvSpPr>
        <p:spPr>
          <a:xfrm>
            <a:off x="9654302" y="4130754"/>
            <a:ext cx="3067169"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Fundamento de Sistemas</a:t>
            </a:r>
            <a:endParaRPr lang="en-US" sz="1950" dirty="0"/>
          </a:p>
        </p:txBody>
      </p:sp>
      <p:sp>
        <p:nvSpPr>
          <p:cNvPr id="12" name="Text 7"/>
          <p:cNvSpPr/>
          <p:nvPr/>
        </p:nvSpPr>
        <p:spPr>
          <a:xfrm>
            <a:off x="9654302" y="4559975"/>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La combinación estratégica de estos 0s y 1s forma los números en sistemas binario, octal, decimal y hexadecimal.</a:t>
            </a:r>
            <a:endParaRPr lang="en-US" sz="1550" dirty="0"/>
          </a:p>
        </p:txBody>
      </p:sp>
      <p:sp>
        <p:nvSpPr>
          <p:cNvPr id="13" name="Text 8"/>
          <p:cNvSpPr/>
          <p:nvPr/>
        </p:nvSpPr>
        <p:spPr>
          <a:xfrm>
            <a:off x="1091446" y="5959078"/>
            <a:ext cx="12745164" cy="317540"/>
          </a:xfrm>
          <a:prstGeom prst="rect">
            <a:avLst/>
          </a:prstGeom>
          <a:noFill/>
          <a:ln/>
        </p:spPr>
        <p:txBody>
          <a:bodyPr wrap="none" lIns="0" tIns="0" rIns="0" bIns="0" rtlCol="0" anchor="t"/>
          <a:lstStyle/>
          <a:p>
            <a:pPr algn="l" indent="0" marL="0">
              <a:lnSpc>
                <a:spcPts val="2500"/>
              </a:lnSpc>
              <a:buNone/>
            </a:pPr>
            <a:r>
              <a:rPr lang="en-US" sz="1550" dirty="0">
                <a:solidFill>
                  <a:srgbClr val="424242"/>
                </a:solidFill>
                <a:latin typeface="Funnel Sans" pitchFamily="34" charset="0"/>
                <a:ea typeface="Funnel Sans" pitchFamily="34" charset="-122"/>
                <a:cs typeface="Funnel Sans" pitchFamily="34" charset="-120"/>
              </a:rPr>
              <a:t>Ejemplo simple:</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El número 3 en binario se representa como 11. Esto significa que dos bits están "encendidos" para representar esa cantidad.</a:t>
            </a:r>
            <a:endParaRPr lang="en-US" sz="1550" dirty="0"/>
          </a:p>
        </p:txBody>
      </p:sp>
      <p:sp>
        <p:nvSpPr>
          <p:cNvPr id="14" name="Shape 9"/>
          <p:cNvSpPr/>
          <p:nvPr/>
        </p:nvSpPr>
        <p:spPr>
          <a:xfrm>
            <a:off x="793790" y="5735836"/>
            <a:ext cx="22860" cy="764024"/>
          </a:xfrm>
          <a:prstGeom prst="rect">
            <a:avLst/>
          </a:prstGeom>
          <a:solidFill>
            <a:srgbClr val="FFFFFF"/>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33410"/>
          </a:xfrm>
          <a:prstGeom prst="rect">
            <a:avLst/>
          </a:prstGeom>
        </p:spPr>
      </p:pic>
      <p:sp>
        <p:nvSpPr>
          <p:cNvPr id="3" name="Text 0"/>
          <p:cNvSpPr/>
          <p:nvPr/>
        </p:nvSpPr>
        <p:spPr>
          <a:xfrm>
            <a:off x="555784" y="382072"/>
            <a:ext cx="8032433" cy="868442"/>
          </a:xfrm>
          <a:prstGeom prst="rect">
            <a:avLst/>
          </a:prstGeom>
          <a:noFill/>
          <a:ln/>
        </p:spPr>
        <p:txBody>
          <a:bodyPr wrap="square" lIns="0" tIns="0" rIns="0" bIns="0" rtlCol="0" anchor="t"/>
          <a:lstStyle/>
          <a:p>
            <a:pPr algn="l" indent="0" marL="0">
              <a:lnSpc>
                <a:spcPts val="3400"/>
              </a:lnSpc>
              <a:buNone/>
            </a:pPr>
            <a:r>
              <a:rPr lang="en-US" sz="2700" dirty="0">
                <a:solidFill>
                  <a:srgbClr val="DDDDDD"/>
                </a:solidFill>
                <a:latin typeface="Mona Sans Semi Bold" pitchFamily="34" charset="0"/>
                <a:ea typeface="Mona Sans Semi Bold" pitchFamily="34" charset="-122"/>
                <a:cs typeface="Mona Sans Semi Bold" pitchFamily="34" charset="-120"/>
              </a:rPr>
              <a:t>Sistemas Numéricos Esenciales: Los Lenguajes de la Computación</a:t>
            </a:r>
            <a:endParaRPr lang="en-US" sz="2700" dirty="0"/>
          </a:p>
        </p:txBody>
      </p:sp>
      <p:sp>
        <p:nvSpPr>
          <p:cNvPr id="4" name="Text 1"/>
          <p:cNvSpPr/>
          <p:nvPr/>
        </p:nvSpPr>
        <p:spPr>
          <a:xfrm>
            <a:off x="555784" y="1458873"/>
            <a:ext cx="8032433" cy="444579"/>
          </a:xfrm>
          <a:prstGeom prst="rect">
            <a:avLst/>
          </a:prstGeom>
          <a:noFill/>
          <a:ln/>
        </p:spPr>
        <p:txBody>
          <a:bodyPr wrap="square" lIns="0" tIns="0" rIns="0" bIns="0" rtlCol="0" anchor="t"/>
          <a:lstStyle/>
          <a:p>
            <a:pPr algn="l" indent="0" marL="0">
              <a:lnSpc>
                <a:spcPts val="1750"/>
              </a:lnSpc>
              <a:buNone/>
            </a:pPr>
            <a:r>
              <a:rPr lang="en-US" sz="1050" dirty="0">
                <a:solidFill>
                  <a:srgbClr val="8F8F8F"/>
                </a:solidFill>
                <a:latin typeface="Funnel Sans" pitchFamily="34" charset="0"/>
                <a:ea typeface="Funnel Sans" pitchFamily="34" charset="-122"/>
                <a:cs typeface="Funnel Sans" pitchFamily="34" charset="-120"/>
              </a:rPr>
              <a:t>Cada sistema utiliza una base diferente y sirve a un propósito específico, desde nuestras transacciones diarias hasta la programación a bajo nivel.</a:t>
            </a:r>
            <a:endParaRPr lang="en-US" sz="1050" dirty="0"/>
          </a:p>
        </p:txBody>
      </p:sp>
      <p:sp>
        <p:nvSpPr>
          <p:cNvPr id="5" name="Shape 2"/>
          <p:cNvSpPr/>
          <p:nvPr/>
        </p:nvSpPr>
        <p:spPr>
          <a:xfrm>
            <a:off x="555784" y="2268141"/>
            <a:ext cx="8032433" cy="1024176"/>
          </a:xfrm>
          <a:prstGeom prst="roundRect">
            <a:avLst>
              <a:gd name="adj" fmla="val 7143"/>
            </a:avLst>
          </a:prstGeom>
          <a:solidFill>
            <a:srgbClr val="181616">
              <a:alpha val="95000"/>
            </a:srgbClr>
          </a:solidFill>
          <a:ln/>
        </p:spPr>
      </p:sp>
      <p:sp>
        <p:nvSpPr>
          <p:cNvPr id="6" name="Shape 3"/>
          <p:cNvSpPr/>
          <p:nvPr/>
        </p:nvSpPr>
        <p:spPr>
          <a:xfrm>
            <a:off x="555784" y="2252901"/>
            <a:ext cx="8032433" cy="60960"/>
          </a:xfrm>
          <a:prstGeom prst="roundRect">
            <a:avLst>
              <a:gd name="adj" fmla="val 95745"/>
            </a:avLst>
          </a:prstGeom>
          <a:solidFill>
            <a:srgbClr val="FFFFFF"/>
          </a:solidFill>
          <a:ln/>
        </p:spPr>
      </p:sp>
      <p:sp>
        <p:nvSpPr>
          <p:cNvPr id="7" name="Shape 4"/>
          <p:cNvSpPr/>
          <p:nvPr/>
        </p:nvSpPr>
        <p:spPr>
          <a:xfrm>
            <a:off x="4363581" y="2059781"/>
            <a:ext cx="416838" cy="416838"/>
          </a:xfrm>
          <a:prstGeom prst="roundRect">
            <a:avLst>
              <a:gd name="adj" fmla="val 219366"/>
            </a:avLst>
          </a:prstGeom>
          <a:solidFill>
            <a:srgbClr val="FFFFFF"/>
          </a:solidFill>
          <a:ln/>
        </p:spPr>
      </p:sp>
      <p:pic>
        <p:nvPicPr>
          <p:cNvPr id="8"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88597" y="2184797"/>
            <a:ext cx="166688" cy="166688"/>
          </a:xfrm>
          <a:prstGeom prst="rect">
            <a:avLst/>
          </a:prstGeom>
        </p:spPr>
      </p:pic>
      <p:sp>
        <p:nvSpPr>
          <p:cNvPr id="9" name="Text 5"/>
          <p:cNvSpPr/>
          <p:nvPr/>
        </p:nvSpPr>
        <p:spPr>
          <a:xfrm>
            <a:off x="709970" y="2615446"/>
            <a:ext cx="1737003" cy="217051"/>
          </a:xfrm>
          <a:prstGeom prst="rect">
            <a:avLst/>
          </a:prstGeom>
          <a:noFill/>
          <a:ln/>
        </p:spPr>
        <p:txBody>
          <a:bodyPr wrap="none" lIns="0" tIns="0" rIns="0" bIns="0" rtlCol="0" anchor="t"/>
          <a:lstStyle/>
          <a:p>
            <a:pPr algn="l" indent="0" marL="0">
              <a:lnSpc>
                <a:spcPts val="1700"/>
              </a:lnSpc>
              <a:buNone/>
            </a:pPr>
            <a:r>
              <a:rPr lang="en-US" sz="1350" dirty="0">
                <a:solidFill>
                  <a:srgbClr val="8F8F8F"/>
                </a:solidFill>
                <a:latin typeface="Mona Sans Semi Bold" pitchFamily="34" charset="0"/>
                <a:ea typeface="Mona Sans Semi Bold" pitchFamily="34" charset="-122"/>
                <a:cs typeface="Mona Sans Semi Bold" pitchFamily="34" charset="-120"/>
              </a:rPr>
              <a:t>Decimal (Base 10)</a:t>
            </a:r>
            <a:endParaRPr lang="en-US" sz="1350" dirty="0"/>
          </a:p>
        </p:txBody>
      </p:sp>
      <p:sp>
        <p:nvSpPr>
          <p:cNvPr id="10" name="Text 6"/>
          <p:cNvSpPr/>
          <p:nvPr/>
        </p:nvSpPr>
        <p:spPr>
          <a:xfrm>
            <a:off x="709970" y="2915841"/>
            <a:ext cx="7724061" cy="222290"/>
          </a:xfrm>
          <a:prstGeom prst="rect">
            <a:avLst/>
          </a:prstGeom>
          <a:noFill/>
          <a:ln/>
        </p:spPr>
        <p:txBody>
          <a:bodyPr wrap="none" lIns="0" tIns="0" rIns="0" bIns="0" rtlCol="0" anchor="t"/>
          <a:lstStyle/>
          <a:p>
            <a:pPr algn="l" indent="0" marL="0">
              <a:lnSpc>
                <a:spcPts val="1750"/>
              </a:lnSpc>
              <a:buNone/>
            </a:pPr>
            <a:r>
              <a:rPr lang="en-US" sz="1050" dirty="0">
                <a:solidFill>
                  <a:srgbClr val="8F8F8F"/>
                </a:solidFill>
                <a:latin typeface="Funnel Sans" pitchFamily="34" charset="0"/>
                <a:ea typeface="Funnel Sans" pitchFamily="34" charset="-122"/>
                <a:cs typeface="Funnel Sans" pitchFamily="34" charset="-120"/>
              </a:rPr>
              <a:t>Nuestro sistema cotidiano, utilizando diez dígitos (0-9). Intuitivo para los humanos.</a:t>
            </a:r>
            <a:endParaRPr lang="en-US" sz="1050" dirty="0"/>
          </a:p>
        </p:txBody>
      </p:sp>
      <p:sp>
        <p:nvSpPr>
          <p:cNvPr id="11" name="Shape 7"/>
          <p:cNvSpPr/>
          <p:nvPr/>
        </p:nvSpPr>
        <p:spPr>
          <a:xfrm>
            <a:off x="555784" y="3639622"/>
            <a:ext cx="8032433" cy="1024176"/>
          </a:xfrm>
          <a:prstGeom prst="roundRect">
            <a:avLst>
              <a:gd name="adj" fmla="val 7143"/>
            </a:avLst>
          </a:prstGeom>
          <a:solidFill>
            <a:srgbClr val="181616">
              <a:alpha val="95000"/>
            </a:srgbClr>
          </a:solidFill>
          <a:ln/>
        </p:spPr>
      </p:sp>
      <p:sp>
        <p:nvSpPr>
          <p:cNvPr id="12" name="Shape 8"/>
          <p:cNvSpPr/>
          <p:nvPr/>
        </p:nvSpPr>
        <p:spPr>
          <a:xfrm>
            <a:off x="555784" y="3624382"/>
            <a:ext cx="8032433" cy="60960"/>
          </a:xfrm>
          <a:prstGeom prst="roundRect">
            <a:avLst>
              <a:gd name="adj" fmla="val 95745"/>
            </a:avLst>
          </a:prstGeom>
          <a:solidFill>
            <a:srgbClr val="FFFFFF"/>
          </a:solidFill>
          <a:ln/>
        </p:spPr>
      </p:sp>
      <p:sp>
        <p:nvSpPr>
          <p:cNvPr id="13" name="Shape 9"/>
          <p:cNvSpPr/>
          <p:nvPr/>
        </p:nvSpPr>
        <p:spPr>
          <a:xfrm>
            <a:off x="4363581" y="3431262"/>
            <a:ext cx="416838" cy="416838"/>
          </a:xfrm>
          <a:prstGeom prst="roundRect">
            <a:avLst>
              <a:gd name="adj" fmla="val 219366"/>
            </a:avLst>
          </a:prstGeom>
          <a:solidFill>
            <a:srgbClr val="FFFFFF"/>
          </a:solidFill>
          <a:ln/>
        </p:spPr>
      </p:sp>
      <p:pic>
        <p:nvPicPr>
          <p:cNvPr id="14"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488597" y="3556278"/>
            <a:ext cx="166688" cy="166688"/>
          </a:xfrm>
          <a:prstGeom prst="rect">
            <a:avLst/>
          </a:prstGeom>
        </p:spPr>
      </p:pic>
      <p:sp>
        <p:nvSpPr>
          <p:cNvPr id="15" name="Text 10"/>
          <p:cNvSpPr/>
          <p:nvPr/>
        </p:nvSpPr>
        <p:spPr>
          <a:xfrm>
            <a:off x="709970" y="3986927"/>
            <a:ext cx="1737003" cy="217051"/>
          </a:xfrm>
          <a:prstGeom prst="rect">
            <a:avLst/>
          </a:prstGeom>
          <a:noFill/>
          <a:ln/>
        </p:spPr>
        <p:txBody>
          <a:bodyPr wrap="none" lIns="0" tIns="0" rIns="0" bIns="0" rtlCol="0" anchor="t"/>
          <a:lstStyle/>
          <a:p>
            <a:pPr algn="l" indent="0" marL="0">
              <a:lnSpc>
                <a:spcPts val="1700"/>
              </a:lnSpc>
              <a:buNone/>
            </a:pPr>
            <a:r>
              <a:rPr lang="en-US" sz="1350" dirty="0">
                <a:solidFill>
                  <a:srgbClr val="8F8F8F"/>
                </a:solidFill>
                <a:latin typeface="Mona Sans Semi Bold" pitchFamily="34" charset="0"/>
                <a:ea typeface="Mona Sans Semi Bold" pitchFamily="34" charset="-122"/>
                <a:cs typeface="Mona Sans Semi Bold" pitchFamily="34" charset="-120"/>
              </a:rPr>
              <a:t>Binario (Base 2)</a:t>
            </a:r>
            <a:endParaRPr lang="en-US" sz="1350" dirty="0"/>
          </a:p>
        </p:txBody>
      </p:sp>
      <p:sp>
        <p:nvSpPr>
          <p:cNvPr id="16" name="Text 11"/>
          <p:cNvSpPr/>
          <p:nvPr/>
        </p:nvSpPr>
        <p:spPr>
          <a:xfrm>
            <a:off x="709970" y="4287322"/>
            <a:ext cx="7724061" cy="222290"/>
          </a:xfrm>
          <a:prstGeom prst="rect">
            <a:avLst/>
          </a:prstGeom>
          <a:noFill/>
          <a:ln/>
        </p:spPr>
        <p:txBody>
          <a:bodyPr wrap="none" lIns="0" tIns="0" rIns="0" bIns="0" rtlCol="0" anchor="t"/>
          <a:lstStyle/>
          <a:p>
            <a:pPr algn="l" indent="0" marL="0">
              <a:lnSpc>
                <a:spcPts val="1750"/>
              </a:lnSpc>
              <a:buNone/>
            </a:pPr>
            <a:r>
              <a:rPr lang="en-US" sz="1050" dirty="0">
                <a:solidFill>
                  <a:srgbClr val="8F8F8F"/>
                </a:solidFill>
                <a:latin typeface="Funnel Sans" pitchFamily="34" charset="0"/>
                <a:ea typeface="Funnel Sans" pitchFamily="34" charset="-122"/>
                <a:cs typeface="Funnel Sans" pitchFamily="34" charset="-120"/>
              </a:rPr>
              <a:t>El lenguaje fundamental de las computadoras, compuesto únicamente por 0 y 1. La lógica de encendido/apagado.</a:t>
            </a:r>
            <a:endParaRPr lang="en-US" sz="1050" dirty="0"/>
          </a:p>
        </p:txBody>
      </p:sp>
      <p:sp>
        <p:nvSpPr>
          <p:cNvPr id="17" name="Shape 12"/>
          <p:cNvSpPr/>
          <p:nvPr/>
        </p:nvSpPr>
        <p:spPr>
          <a:xfrm>
            <a:off x="555784" y="5011103"/>
            <a:ext cx="8032433" cy="1246465"/>
          </a:xfrm>
          <a:prstGeom prst="roundRect">
            <a:avLst>
              <a:gd name="adj" fmla="val 5869"/>
            </a:avLst>
          </a:prstGeom>
          <a:solidFill>
            <a:srgbClr val="181616">
              <a:alpha val="95000"/>
            </a:srgbClr>
          </a:solidFill>
          <a:ln/>
        </p:spPr>
      </p:sp>
      <p:sp>
        <p:nvSpPr>
          <p:cNvPr id="18" name="Shape 13"/>
          <p:cNvSpPr/>
          <p:nvPr/>
        </p:nvSpPr>
        <p:spPr>
          <a:xfrm>
            <a:off x="555784" y="4995863"/>
            <a:ext cx="8032433" cy="60960"/>
          </a:xfrm>
          <a:prstGeom prst="roundRect">
            <a:avLst>
              <a:gd name="adj" fmla="val 95745"/>
            </a:avLst>
          </a:prstGeom>
          <a:solidFill>
            <a:srgbClr val="FFFFFF"/>
          </a:solidFill>
          <a:ln/>
        </p:spPr>
      </p:sp>
      <p:sp>
        <p:nvSpPr>
          <p:cNvPr id="19" name="Shape 14"/>
          <p:cNvSpPr/>
          <p:nvPr/>
        </p:nvSpPr>
        <p:spPr>
          <a:xfrm>
            <a:off x="4363581" y="4802743"/>
            <a:ext cx="416838" cy="416838"/>
          </a:xfrm>
          <a:prstGeom prst="roundRect">
            <a:avLst>
              <a:gd name="adj" fmla="val 219366"/>
            </a:avLst>
          </a:prstGeom>
          <a:solidFill>
            <a:srgbClr val="FFFFFF"/>
          </a:solidFill>
          <a:ln/>
        </p:spPr>
      </p:sp>
      <p:pic>
        <p:nvPicPr>
          <p:cNvPr id="2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88597" y="4927759"/>
            <a:ext cx="166688" cy="166688"/>
          </a:xfrm>
          <a:prstGeom prst="rect">
            <a:avLst/>
          </a:prstGeom>
        </p:spPr>
      </p:pic>
      <p:sp>
        <p:nvSpPr>
          <p:cNvPr id="21" name="Text 15"/>
          <p:cNvSpPr/>
          <p:nvPr/>
        </p:nvSpPr>
        <p:spPr>
          <a:xfrm>
            <a:off x="709970" y="5358408"/>
            <a:ext cx="1908334" cy="217051"/>
          </a:xfrm>
          <a:prstGeom prst="rect">
            <a:avLst/>
          </a:prstGeom>
          <a:noFill/>
          <a:ln/>
        </p:spPr>
        <p:txBody>
          <a:bodyPr wrap="none" lIns="0" tIns="0" rIns="0" bIns="0" rtlCol="0" anchor="t"/>
          <a:lstStyle/>
          <a:p>
            <a:pPr algn="l" indent="0" marL="0">
              <a:lnSpc>
                <a:spcPts val="1700"/>
              </a:lnSpc>
              <a:buNone/>
            </a:pPr>
            <a:r>
              <a:rPr lang="en-US" sz="1350" dirty="0">
                <a:solidFill>
                  <a:srgbClr val="8F8F8F"/>
                </a:solidFill>
                <a:latin typeface="Mona Sans Semi Bold" pitchFamily="34" charset="0"/>
                <a:ea typeface="Mona Sans Semi Bold" pitchFamily="34" charset="-122"/>
                <a:cs typeface="Mona Sans Semi Bold" pitchFamily="34" charset="-120"/>
              </a:rPr>
              <a:t>Hexadecimal (Base 16)</a:t>
            </a:r>
            <a:endParaRPr lang="en-US" sz="1350" dirty="0"/>
          </a:p>
        </p:txBody>
      </p:sp>
      <p:sp>
        <p:nvSpPr>
          <p:cNvPr id="22" name="Text 16"/>
          <p:cNvSpPr/>
          <p:nvPr/>
        </p:nvSpPr>
        <p:spPr>
          <a:xfrm>
            <a:off x="709970" y="5658803"/>
            <a:ext cx="7724061" cy="444579"/>
          </a:xfrm>
          <a:prstGeom prst="rect">
            <a:avLst/>
          </a:prstGeom>
          <a:noFill/>
          <a:ln/>
        </p:spPr>
        <p:txBody>
          <a:bodyPr wrap="square" lIns="0" tIns="0" rIns="0" bIns="0" rtlCol="0" anchor="t"/>
          <a:lstStyle/>
          <a:p>
            <a:pPr algn="l" indent="0" marL="0">
              <a:lnSpc>
                <a:spcPts val="1750"/>
              </a:lnSpc>
              <a:buNone/>
            </a:pPr>
            <a:r>
              <a:rPr lang="en-US" sz="1050" dirty="0">
                <a:solidFill>
                  <a:srgbClr val="8F8F8F"/>
                </a:solidFill>
                <a:latin typeface="Funnel Sans" pitchFamily="34" charset="0"/>
                <a:ea typeface="Funnel Sans" pitchFamily="34" charset="-122"/>
                <a:cs typeface="Funnel Sans" pitchFamily="34" charset="-120"/>
              </a:rPr>
              <a:t>Utiliza 16 símbolos (0-9 y A-F). Es la forma compacta de representar largas secuencias binarias, común en códigos de color y direcciones de memoria.</a:t>
            </a:r>
            <a:endParaRPr lang="en-US" sz="1050" dirty="0"/>
          </a:p>
        </p:txBody>
      </p:sp>
      <p:sp>
        <p:nvSpPr>
          <p:cNvPr id="23" name="Shape 17"/>
          <p:cNvSpPr/>
          <p:nvPr/>
        </p:nvSpPr>
        <p:spPr>
          <a:xfrm>
            <a:off x="555784" y="6604873"/>
            <a:ext cx="8032433" cy="1246465"/>
          </a:xfrm>
          <a:prstGeom prst="roundRect">
            <a:avLst>
              <a:gd name="adj" fmla="val 5869"/>
            </a:avLst>
          </a:prstGeom>
          <a:solidFill>
            <a:srgbClr val="181616">
              <a:alpha val="95000"/>
            </a:srgbClr>
          </a:solidFill>
          <a:ln/>
        </p:spPr>
      </p:sp>
      <p:sp>
        <p:nvSpPr>
          <p:cNvPr id="24" name="Shape 18"/>
          <p:cNvSpPr/>
          <p:nvPr/>
        </p:nvSpPr>
        <p:spPr>
          <a:xfrm>
            <a:off x="555784" y="6589633"/>
            <a:ext cx="8032433" cy="60960"/>
          </a:xfrm>
          <a:prstGeom prst="roundRect">
            <a:avLst>
              <a:gd name="adj" fmla="val 95745"/>
            </a:avLst>
          </a:prstGeom>
          <a:solidFill>
            <a:srgbClr val="FFFFFF"/>
          </a:solidFill>
          <a:ln/>
        </p:spPr>
      </p:sp>
      <p:sp>
        <p:nvSpPr>
          <p:cNvPr id="25" name="Shape 19"/>
          <p:cNvSpPr/>
          <p:nvPr/>
        </p:nvSpPr>
        <p:spPr>
          <a:xfrm>
            <a:off x="4363581" y="6396514"/>
            <a:ext cx="416838" cy="416838"/>
          </a:xfrm>
          <a:prstGeom prst="roundRect">
            <a:avLst>
              <a:gd name="adj" fmla="val 219366"/>
            </a:avLst>
          </a:prstGeom>
          <a:solidFill>
            <a:srgbClr val="FFFFFF"/>
          </a:solidFill>
          <a:ln/>
        </p:spPr>
      </p:sp>
      <p:pic>
        <p:nvPicPr>
          <p:cNvPr id="26"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88597" y="6521529"/>
            <a:ext cx="166688" cy="166688"/>
          </a:xfrm>
          <a:prstGeom prst="rect">
            <a:avLst/>
          </a:prstGeom>
        </p:spPr>
      </p:pic>
      <p:sp>
        <p:nvSpPr>
          <p:cNvPr id="27" name="Text 20"/>
          <p:cNvSpPr/>
          <p:nvPr/>
        </p:nvSpPr>
        <p:spPr>
          <a:xfrm>
            <a:off x="709970" y="6952178"/>
            <a:ext cx="1737003" cy="217051"/>
          </a:xfrm>
          <a:prstGeom prst="rect">
            <a:avLst/>
          </a:prstGeom>
          <a:noFill/>
          <a:ln/>
        </p:spPr>
        <p:txBody>
          <a:bodyPr wrap="none" lIns="0" tIns="0" rIns="0" bIns="0" rtlCol="0" anchor="t"/>
          <a:lstStyle/>
          <a:p>
            <a:pPr algn="l" indent="0" marL="0">
              <a:lnSpc>
                <a:spcPts val="1700"/>
              </a:lnSpc>
              <a:buNone/>
            </a:pPr>
            <a:r>
              <a:rPr lang="en-US" sz="1350" dirty="0">
                <a:solidFill>
                  <a:srgbClr val="8F8F8F"/>
                </a:solidFill>
                <a:latin typeface="Mona Sans Semi Bold" pitchFamily="34" charset="0"/>
                <a:ea typeface="Mona Sans Semi Bold" pitchFamily="34" charset="-122"/>
                <a:cs typeface="Mona Sans Semi Bold" pitchFamily="34" charset="-120"/>
              </a:rPr>
              <a:t>Octal (Base 8)</a:t>
            </a:r>
            <a:endParaRPr lang="en-US" sz="1350" dirty="0"/>
          </a:p>
        </p:txBody>
      </p:sp>
      <p:sp>
        <p:nvSpPr>
          <p:cNvPr id="28" name="Text 21"/>
          <p:cNvSpPr/>
          <p:nvPr/>
        </p:nvSpPr>
        <p:spPr>
          <a:xfrm>
            <a:off x="709970" y="7252573"/>
            <a:ext cx="7724061" cy="444579"/>
          </a:xfrm>
          <a:prstGeom prst="rect">
            <a:avLst/>
          </a:prstGeom>
          <a:noFill/>
          <a:ln/>
        </p:spPr>
        <p:txBody>
          <a:bodyPr wrap="square" lIns="0" tIns="0" rIns="0" bIns="0" rtlCol="0" anchor="t"/>
          <a:lstStyle/>
          <a:p>
            <a:pPr algn="l" indent="0" marL="0">
              <a:lnSpc>
                <a:spcPts val="1750"/>
              </a:lnSpc>
              <a:buNone/>
            </a:pPr>
            <a:r>
              <a:rPr lang="en-US" sz="1050" dirty="0">
                <a:solidFill>
                  <a:srgbClr val="8F8F8F"/>
                </a:solidFill>
                <a:latin typeface="Funnel Sans" pitchFamily="34" charset="0"/>
                <a:ea typeface="Funnel Sans" pitchFamily="34" charset="-122"/>
                <a:cs typeface="Funnel Sans" pitchFamily="34" charset="-120"/>
              </a:rPr>
              <a:t>Ocho dígitos (0-7). Aunque menos común que el Hex, se utiliza en ciertos contextos de programación y permisos de archivos.</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4733" y="498277"/>
            <a:ext cx="9599771" cy="566261"/>
          </a:xfrm>
          <a:prstGeom prst="rect">
            <a:avLst/>
          </a:prstGeom>
          <a:noFill/>
          <a:ln/>
        </p:spPr>
        <p:txBody>
          <a:bodyPr wrap="none" lIns="0" tIns="0" rIns="0" bIns="0" rtlCol="0" anchor="t"/>
          <a:lstStyle/>
          <a:p>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Conversión Fundamental: Decimal </a:t>
            </a:r>
            <a:pPr algn="l" indent="0" marL="0">
              <a:lnSpc>
                <a:spcPts val="4450"/>
              </a:lnSpc>
              <a:buNone/>
            </a:pPr>
            <a:r>
              <a:rPr lang="en-US" sz="3550" dirty="0">
                <a:solidFill>
                  <a:srgbClr val="424242"/>
                </a:solidFill>
                <a:latin typeface="Mona Sans Semi Bold" pitchFamily="34" charset="0"/>
                <a:ea typeface="Mona Sans Semi Bold" pitchFamily="34" charset="-122"/>
                <a:cs typeface="Mona Sans Semi Bold" pitchFamily="34" charset="-120"/>
              </a:rPr>
              <a:t>a</a:t>
            </a:r>
            <a:pPr algn="l" indent="0" marL="0">
              <a:lnSpc>
                <a:spcPts val="4450"/>
              </a:lnSpc>
              <a:buNone/>
            </a:pPr>
            <a:r>
              <a:rPr lang="en-US" sz="3550" dirty="0">
                <a:solidFill>
                  <a:srgbClr val="DDDDDD"/>
                </a:solidFill>
                <a:latin typeface="Mona Sans Semi Bold" pitchFamily="34" charset="0"/>
                <a:ea typeface="Mona Sans Semi Bold" pitchFamily="34" charset="-122"/>
                <a:cs typeface="Mona Sans Semi Bold" pitchFamily="34" charset="-120"/>
              </a:rPr>
              <a:t> Binario</a:t>
            </a:r>
            <a:endParaRPr lang="en-US" sz="3550" dirty="0"/>
          </a:p>
        </p:txBody>
      </p:sp>
      <p:sp>
        <p:nvSpPr>
          <p:cNvPr id="3" name="Text 1"/>
          <p:cNvSpPr/>
          <p:nvPr/>
        </p:nvSpPr>
        <p:spPr>
          <a:xfrm>
            <a:off x="724733" y="1426845"/>
            <a:ext cx="13180933" cy="579834"/>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Esta es una de las conversiones más importantes, ya que nos muestra cómo una máquina interpreta la información que le proporcionamos en nuestro formato habitual.</a:t>
            </a:r>
            <a:endParaRPr lang="en-US" sz="1400" dirty="0"/>
          </a:p>
        </p:txBody>
      </p:sp>
      <p:sp>
        <p:nvSpPr>
          <p:cNvPr id="4" name="Text 2"/>
          <p:cNvSpPr/>
          <p:nvPr/>
        </p:nvSpPr>
        <p:spPr>
          <a:xfrm>
            <a:off x="724733" y="2391608"/>
            <a:ext cx="3701653" cy="339685"/>
          </a:xfrm>
          <a:prstGeom prst="rect">
            <a:avLst/>
          </a:prstGeom>
          <a:noFill/>
          <a:ln/>
        </p:spPr>
        <p:txBody>
          <a:bodyPr wrap="none" lIns="0" tIns="0" rIns="0" bIns="0" rtlCol="0" anchor="t"/>
          <a:lstStyle/>
          <a:p>
            <a:pPr algn="l" indent="0" marL="0">
              <a:lnSpc>
                <a:spcPts val="2650"/>
              </a:lnSpc>
              <a:buNone/>
            </a:pPr>
            <a:r>
              <a:rPr lang="en-US" sz="2100" dirty="0">
                <a:solidFill>
                  <a:srgbClr val="DDDDDD"/>
                </a:solidFill>
                <a:latin typeface="Mona Sans Semi Bold" pitchFamily="34" charset="0"/>
                <a:ea typeface="Mona Sans Semi Bold" pitchFamily="34" charset="-122"/>
                <a:cs typeface="Mona Sans Semi Bold" pitchFamily="34" charset="-120"/>
              </a:rPr>
              <a:t>Función 1: Decimal → Binario</a:t>
            </a:r>
            <a:endParaRPr lang="en-US" sz="2100" dirty="0"/>
          </a:p>
        </p:txBody>
      </p:sp>
      <p:sp>
        <p:nvSpPr>
          <p:cNvPr id="5" name="Text 3"/>
          <p:cNvSpPr/>
          <p:nvPr/>
        </p:nvSpPr>
        <p:spPr>
          <a:xfrm>
            <a:off x="724733" y="2912388"/>
            <a:ext cx="7050524" cy="579834"/>
          </a:xfrm>
          <a:prstGeom prst="rect">
            <a:avLst/>
          </a:prstGeom>
          <a:noFill/>
          <a:ln/>
        </p:spPr>
        <p:txBody>
          <a:bodyPr wrap="square" lIns="0" tIns="0" rIns="0" bIns="0" rtlCol="0" anchor="t"/>
          <a:lstStyle/>
          <a:p>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Convierte un número en base 10 (la que usamos) a su representación en base 2 (la que usan las máquinas).</a:t>
            </a:r>
            <a:endParaRPr lang="en-US" sz="1400" dirty="0"/>
          </a:p>
        </p:txBody>
      </p:sp>
      <p:sp>
        <p:nvSpPr>
          <p:cNvPr id="6" name="Text 4"/>
          <p:cNvSpPr/>
          <p:nvPr/>
        </p:nvSpPr>
        <p:spPr>
          <a:xfrm>
            <a:off x="724733" y="3655219"/>
            <a:ext cx="7050524" cy="579834"/>
          </a:xfrm>
          <a:prstGeom prst="rect">
            <a:avLst/>
          </a:prstGeom>
          <a:noFill/>
          <a:ln/>
        </p:spPr>
        <p:txBody>
          <a:bodyPr wrap="square" lIns="0" tIns="0" rIns="0" bIns="0" rtlCol="0" anchor="t"/>
          <a:lstStyle/>
          <a:p>
            <a:pPr algn="l" marL="342900" indent="-342900">
              <a:lnSpc>
                <a:spcPts val="2250"/>
              </a:lnSpc>
              <a:buSzPct val="100000"/>
              <a:buChar char="•"/>
            </a:pPr>
            <a:r>
              <a:rPr lang="en-US" sz="1400" b="1" dirty="0">
                <a:solidFill>
                  <a:srgbClr val="8F8F8F"/>
                </a:solidFill>
                <a:latin typeface="Funnel Sans" pitchFamily="34" charset="0"/>
                <a:ea typeface="Funnel Sans" pitchFamily="34" charset="-122"/>
                <a:cs typeface="Funnel Sans" pitchFamily="34" charset="-120"/>
              </a:rPr>
              <a:t>Mecanismo:</a:t>
            </a:r>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 Se realiza mediante divisiones sucesivas por 2, tomando los restos en orden inverso.</a:t>
            </a:r>
            <a:endParaRPr lang="en-US" sz="1400" dirty="0"/>
          </a:p>
        </p:txBody>
      </p:sp>
      <p:sp>
        <p:nvSpPr>
          <p:cNvPr id="7" name="Text 5"/>
          <p:cNvSpPr/>
          <p:nvPr/>
        </p:nvSpPr>
        <p:spPr>
          <a:xfrm>
            <a:off x="724733" y="4298394"/>
            <a:ext cx="7050524" cy="289917"/>
          </a:xfrm>
          <a:prstGeom prst="rect">
            <a:avLst/>
          </a:prstGeom>
          <a:noFill/>
          <a:ln/>
        </p:spPr>
        <p:txBody>
          <a:bodyPr wrap="none" lIns="0" tIns="0" rIns="0" bIns="0" rtlCol="0" anchor="t"/>
          <a:lstStyle/>
          <a:p>
            <a:pPr algn="l" marL="342900" indent="-342900">
              <a:lnSpc>
                <a:spcPts val="2250"/>
              </a:lnSpc>
              <a:buSzPct val="100000"/>
              <a:buChar char="•"/>
            </a:pPr>
            <a:r>
              <a:rPr lang="en-US" sz="1400" b="1" dirty="0">
                <a:solidFill>
                  <a:srgbClr val="8F8F8F"/>
                </a:solidFill>
                <a:latin typeface="Funnel Sans" pitchFamily="34" charset="0"/>
                <a:ea typeface="Funnel Sans" pitchFamily="34" charset="-122"/>
                <a:cs typeface="Funnel Sans" pitchFamily="34" charset="-120"/>
              </a:rPr>
              <a:t>Impacto:</a:t>
            </a:r>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 Permite al usuario comprender la codificación interna de los datos.</a:t>
            </a:r>
            <a:endParaRPr lang="en-US" sz="1400" dirty="0"/>
          </a:p>
        </p:txBody>
      </p:sp>
      <p:sp>
        <p:nvSpPr>
          <p:cNvPr id="8" name="Text 6"/>
          <p:cNvSpPr/>
          <p:nvPr/>
        </p:nvSpPr>
        <p:spPr>
          <a:xfrm>
            <a:off x="996434" y="4792147"/>
            <a:ext cx="6778823" cy="579834"/>
          </a:xfrm>
          <a:prstGeom prst="rect">
            <a:avLst/>
          </a:prstGeom>
          <a:noFill/>
          <a:ln/>
        </p:spPr>
        <p:txBody>
          <a:bodyPr wrap="square" lIns="0" tIns="0" rIns="0" bIns="0" rtlCol="0" anchor="t"/>
          <a:lstStyle/>
          <a:p>
            <a:pPr algn="l" indent="0" marL="0">
              <a:lnSpc>
                <a:spcPts val="2250"/>
              </a:lnSpc>
              <a:buNone/>
            </a:pPr>
            <a:r>
              <a:rPr lang="en-US" sz="1400" dirty="0">
                <a:solidFill>
                  <a:srgbClr val="424242"/>
                </a:solidFill>
                <a:latin typeface="Funnel Sans" pitchFamily="34" charset="0"/>
                <a:ea typeface="Funnel Sans" pitchFamily="34" charset="-122"/>
                <a:cs typeface="Funnel Sans" pitchFamily="34" charset="-120"/>
              </a:rPr>
              <a:t>Ejemplo:</a:t>
            </a:r>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 El número </a:t>
            </a:r>
            <a:pPr algn="l" indent="0" marL="0">
              <a:lnSpc>
                <a:spcPts val="2250"/>
              </a:lnSpc>
              <a:buNone/>
            </a:pPr>
            <a:r>
              <a:rPr lang="en-US" sz="1400" b="1" dirty="0">
                <a:solidFill>
                  <a:srgbClr val="8F8F8F"/>
                </a:solidFill>
                <a:latin typeface="Funnel Sans" pitchFamily="34" charset="0"/>
                <a:ea typeface="Funnel Sans" pitchFamily="34" charset="-122"/>
                <a:cs typeface="Funnel Sans" pitchFamily="34" charset="-120"/>
              </a:rPr>
              <a:t>13</a:t>
            </a:r>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 en nuestro sistema decimal se convierte en </a:t>
            </a:r>
            <a:pPr algn="l" indent="0" marL="0">
              <a:lnSpc>
                <a:spcPts val="2250"/>
              </a:lnSpc>
              <a:buNone/>
            </a:pPr>
            <a:r>
              <a:rPr lang="en-US" sz="1400" b="1" dirty="0">
                <a:solidFill>
                  <a:srgbClr val="8F8F8F"/>
                </a:solidFill>
                <a:latin typeface="Funnel Sans" pitchFamily="34" charset="0"/>
                <a:ea typeface="Funnel Sans" pitchFamily="34" charset="-122"/>
                <a:cs typeface="Funnel Sans" pitchFamily="34" charset="-120"/>
              </a:rPr>
              <a:t>1101</a:t>
            </a:r>
            <a:pPr algn="l" indent="0" marL="0">
              <a:lnSpc>
                <a:spcPts val="2250"/>
              </a:lnSpc>
              <a:buNone/>
            </a:pPr>
            <a:r>
              <a:rPr lang="en-US" sz="1400" dirty="0">
                <a:solidFill>
                  <a:srgbClr val="8F8F8F"/>
                </a:solidFill>
                <a:latin typeface="Funnel Sans" pitchFamily="34" charset="0"/>
                <a:ea typeface="Funnel Sans" pitchFamily="34" charset="-122"/>
                <a:cs typeface="Funnel Sans" pitchFamily="34" charset="-120"/>
              </a:rPr>
              <a:t> en código binario.</a:t>
            </a:r>
            <a:endParaRPr lang="en-US" sz="1400" dirty="0"/>
          </a:p>
        </p:txBody>
      </p:sp>
      <p:sp>
        <p:nvSpPr>
          <p:cNvPr id="9" name="Shape 7"/>
          <p:cNvSpPr/>
          <p:nvPr/>
        </p:nvSpPr>
        <p:spPr>
          <a:xfrm>
            <a:off x="724733" y="4792147"/>
            <a:ext cx="22860" cy="579834"/>
          </a:xfrm>
          <a:prstGeom prst="rect">
            <a:avLst/>
          </a:prstGeom>
          <a:solidFill>
            <a:srgbClr val="FFFFFF"/>
          </a:solidFill>
          <a:ln/>
        </p:spPr>
      </p:sp>
      <p:pic>
        <p:nvPicPr>
          <p:cNvPr id="10" name="Image 0" descr="preencoded.png">    </p:cNvPr>
          <p:cNvPicPr>
            <a:picLocks noChangeAspect="1"/>
          </p:cNvPicPr>
          <p:nvPr/>
        </p:nvPicPr>
        <p:blipFill>
          <a:blip r:embed="rId1"/>
          <a:stretch>
            <a:fillRect/>
          </a:stretch>
        </p:blipFill>
        <p:spPr>
          <a:xfrm>
            <a:off x="8224837" y="2414349"/>
            <a:ext cx="5688330" cy="56883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548640"/>
            <a:ext cx="11524298" cy="620078"/>
          </a:xfrm>
          <a:prstGeom prst="rect">
            <a:avLst/>
          </a:prstGeom>
          <a:noFill/>
          <a:ln/>
        </p:spPr>
        <p:txBody>
          <a:bodyPr wrap="non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Interpretando Datos Digitales: Binario </a:t>
            </a:r>
            <a:pPr algn="l" indent="0" marL="0">
              <a:lnSpc>
                <a:spcPts val="4850"/>
              </a:lnSpc>
              <a:buNone/>
            </a:pPr>
            <a:r>
              <a:rPr lang="en-US" sz="3900" dirty="0">
                <a:solidFill>
                  <a:srgbClr val="424242"/>
                </a:solidFill>
                <a:latin typeface="Mona Sans Semi Bold" pitchFamily="34" charset="0"/>
                <a:ea typeface="Mona Sans Semi Bold" pitchFamily="34" charset="-122"/>
                <a:cs typeface="Mona Sans Semi Bold" pitchFamily="34" charset="-120"/>
              </a:rPr>
              <a:t>a</a:t>
            </a:r>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 Decimal</a:t>
            </a:r>
            <a:endParaRPr lang="en-US" sz="3900" dirty="0"/>
          </a:p>
        </p:txBody>
      </p:sp>
      <p:sp>
        <p:nvSpPr>
          <p:cNvPr id="3" name="Text 1"/>
          <p:cNvSpPr/>
          <p:nvPr/>
        </p:nvSpPr>
        <p:spPr>
          <a:xfrm>
            <a:off x="793790" y="1565553"/>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Si la Función 1 nos permite codificar, la Función 2 nos permite decodificar. Es el proceso inverso y vital para que los nosotros podamos leer y entender los resultados generados por los sistemas digitales.</a:t>
            </a:r>
            <a:endParaRPr lang="en-US" sz="1550" dirty="0"/>
          </a:p>
        </p:txBody>
      </p:sp>
      <p:sp>
        <p:nvSpPr>
          <p:cNvPr id="4" name="Shape 2"/>
          <p:cNvSpPr/>
          <p:nvPr/>
        </p:nvSpPr>
        <p:spPr>
          <a:xfrm>
            <a:off x="7303770" y="2423874"/>
            <a:ext cx="22860" cy="3872984"/>
          </a:xfrm>
          <a:prstGeom prst="roundRect">
            <a:avLst>
              <a:gd name="adj" fmla="val 364651"/>
            </a:avLst>
          </a:prstGeom>
          <a:solidFill>
            <a:srgbClr val="595959"/>
          </a:solidFill>
          <a:ln/>
        </p:spPr>
      </p:sp>
      <p:sp>
        <p:nvSpPr>
          <p:cNvPr id="5" name="Shape 3"/>
          <p:cNvSpPr/>
          <p:nvPr/>
        </p:nvSpPr>
        <p:spPr>
          <a:xfrm>
            <a:off x="6941225" y="2635687"/>
            <a:ext cx="396835" cy="22860"/>
          </a:xfrm>
          <a:prstGeom prst="roundRect">
            <a:avLst>
              <a:gd name="adj" fmla="val 364651"/>
            </a:avLst>
          </a:prstGeom>
          <a:solidFill>
            <a:srgbClr val="595959"/>
          </a:solidFill>
          <a:ln/>
        </p:spPr>
      </p:sp>
      <p:sp>
        <p:nvSpPr>
          <p:cNvPr id="6" name="Shape 4"/>
          <p:cNvSpPr/>
          <p:nvPr/>
        </p:nvSpPr>
        <p:spPr>
          <a:xfrm>
            <a:off x="7240786" y="2572703"/>
            <a:ext cx="148828" cy="148828"/>
          </a:xfrm>
          <a:prstGeom prst="roundRect">
            <a:avLst>
              <a:gd name="adj" fmla="val 307200"/>
            </a:avLst>
          </a:prstGeom>
          <a:solidFill>
            <a:srgbClr val="FFFFFF"/>
          </a:solidFill>
          <a:ln/>
        </p:spPr>
      </p:sp>
      <p:sp>
        <p:nvSpPr>
          <p:cNvPr id="7" name="Text 5"/>
          <p:cNvSpPr/>
          <p:nvPr/>
        </p:nvSpPr>
        <p:spPr>
          <a:xfrm>
            <a:off x="3095149" y="2492097"/>
            <a:ext cx="3426262" cy="310158"/>
          </a:xfrm>
          <a:prstGeom prst="rect">
            <a:avLst/>
          </a:prstGeom>
          <a:noFill/>
          <a:ln/>
        </p:spPr>
        <p:txBody>
          <a:bodyPr wrap="none" lIns="0" tIns="0" rIns="0" bIns="0" rtlCol="0" anchor="t"/>
          <a:lstStyle/>
          <a:p>
            <a:pPr algn="r"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Función 2: Binario → Decimal</a:t>
            </a:r>
            <a:endParaRPr lang="en-US" sz="1950" dirty="0"/>
          </a:p>
        </p:txBody>
      </p:sp>
      <p:sp>
        <p:nvSpPr>
          <p:cNvPr id="8" name="Text 6"/>
          <p:cNvSpPr/>
          <p:nvPr/>
        </p:nvSpPr>
        <p:spPr>
          <a:xfrm>
            <a:off x="793790" y="2921318"/>
            <a:ext cx="5727621" cy="635079"/>
          </a:xfrm>
          <a:prstGeom prst="rect">
            <a:avLst/>
          </a:prstGeom>
          <a:noFill/>
          <a:ln/>
        </p:spPr>
        <p:txBody>
          <a:bodyPr wrap="square" lIns="0" tIns="0" rIns="0" bIns="0" rtlCol="0" anchor="t"/>
          <a:lstStyle/>
          <a:p>
            <a:pPr algn="r"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Convierte una secuencia de 0s y 1s (Base 2) a su valor equivalente en el sistema decimal (Base 10).</a:t>
            </a:r>
            <a:endParaRPr lang="en-US" sz="1550" dirty="0"/>
          </a:p>
        </p:txBody>
      </p:sp>
      <p:sp>
        <p:nvSpPr>
          <p:cNvPr id="9" name="Shape 7"/>
          <p:cNvSpPr/>
          <p:nvPr/>
        </p:nvSpPr>
        <p:spPr>
          <a:xfrm>
            <a:off x="7292340" y="3826312"/>
            <a:ext cx="396835" cy="22860"/>
          </a:xfrm>
          <a:prstGeom prst="roundRect">
            <a:avLst>
              <a:gd name="adj" fmla="val 364651"/>
            </a:avLst>
          </a:prstGeom>
          <a:solidFill>
            <a:srgbClr val="595959"/>
          </a:solidFill>
          <a:ln/>
        </p:spPr>
      </p:sp>
      <p:sp>
        <p:nvSpPr>
          <p:cNvPr id="10" name="Shape 8"/>
          <p:cNvSpPr/>
          <p:nvPr/>
        </p:nvSpPr>
        <p:spPr>
          <a:xfrm>
            <a:off x="7240786" y="3763328"/>
            <a:ext cx="148828" cy="148828"/>
          </a:xfrm>
          <a:prstGeom prst="roundRect">
            <a:avLst>
              <a:gd name="adj" fmla="val 307200"/>
            </a:avLst>
          </a:prstGeom>
          <a:solidFill>
            <a:srgbClr val="FFFFFF"/>
          </a:solidFill>
          <a:ln/>
        </p:spPr>
      </p:sp>
      <p:sp>
        <p:nvSpPr>
          <p:cNvPr id="11" name="Text 9"/>
          <p:cNvSpPr/>
          <p:nvPr/>
        </p:nvSpPr>
        <p:spPr>
          <a:xfrm>
            <a:off x="8108990" y="3682722"/>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Mecánica</a:t>
            </a:r>
            <a:endParaRPr lang="en-US" sz="1950" dirty="0"/>
          </a:p>
        </p:txBody>
      </p:sp>
      <p:sp>
        <p:nvSpPr>
          <p:cNvPr id="12" name="Text 10"/>
          <p:cNvSpPr/>
          <p:nvPr/>
        </p:nvSpPr>
        <p:spPr>
          <a:xfrm>
            <a:off x="8108990" y="4111943"/>
            <a:ext cx="57276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Se multiplica cada bit por la potencia de 2 correspondiente a su posición y se suman los resultados.</a:t>
            </a:r>
            <a:endParaRPr lang="en-US" sz="1550" dirty="0"/>
          </a:p>
        </p:txBody>
      </p:sp>
      <p:sp>
        <p:nvSpPr>
          <p:cNvPr id="13" name="Shape 11"/>
          <p:cNvSpPr/>
          <p:nvPr/>
        </p:nvSpPr>
        <p:spPr>
          <a:xfrm>
            <a:off x="6941225" y="4852630"/>
            <a:ext cx="396835" cy="22860"/>
          </a:xfrm>
          <a:prstGeom prst="roundRect">
            <a:avLst>
              <a:gd name="adj" fmla="val 364651"/>
            </a:avLst>
          </a:prstGeom>
          <a:solidFill>
            <a:srgbClr val="595959"/>
          </a:solidFill>
          <a:ln/>
        </p:spPr>
      </p:sp>
      <p:sp>
        <p:nvSpPr>
          <p:cNvPr id="14" name="Shape 12"/>
          <p:cNvSpPr/>
          <p:nvPr/>
        </p:nvSpPr>
        <p:spPr>
          <a:xfrm>
            <a:off x="7240786" y="4789646"/>
            <a:ext cx="148828" cy="148828"/>
          </a:xfrm>
          <a:prstGeom prst="roundRect">
            <a:avLst>
              <a:gd name="adj" fmla="val 307200"/>
            </a:avLst>
          </a:prstGeom>
          <a:solidFill>
            <a:srgbClr val="FFFFFF"/>
          </a:solidFill>
          <a:ln/>
        </p:spPr>
      </p:sp>
      <p:sp>
        <p:nvSpPr>
          <p:cNvPr id="15" name="Text 13"/>
          <p:cNvSpPr/>
          <p:nvPr/>
        </p:nvSpPr>
        <p:spPr>
          <a:xfrm>
            <a:off x="4040505" y="4709041"/>
            <a:ext cx="2480905" cy="310158"/>
          </a:xfrm>
          <a:prstGeom prst="rect">
            <a:avLst/>
          </a:prstGeom>
          <a:noFill/>
          <a:ln/>
        </p:spPr>
        <p:txBody>
          <a:bodyPr wrap="none" lIns="0" tIns="0" rIns="0" bIns="0" rtlCol="0" anchor="t"/>
          <a:lstStyle/>
          <a:p>
            <a:pPr algn="r" indent="0" marL="0">
              <a:lnSpc>
                <a:spcPts val="2400"/>
              </a:lnSpc>
              <a:buNone/>
            </a:pPr>
            <a:r>
              <a:rPr lang="en-US" sz="1950" dirty="0">
                <a:solidFill>
                  <a:srgbClr val="8F8F8F"/>
                </a:solidFill>
                <a:latin typeface="Mona Sans Semi Bold" pitchFamily="34" charset="0"/>
                <a:ea typeface="Mona Sans Semi Bold" pitchFamily="34" charset="-122"/>
                <a:cs typeface="Mona Sans Semi Bold" pitchFamily="34" charset="-120"/>
              </a:rPr>
              <a:t>Utilidad</a:t>
            </a:r>
            <a:endParaRPr lang="en-US" sz="1950" dirty="0"/>
          </a:p>
        </p:txBody>
      </p:sp>
      <p:sp>
        <p:nvSpPr>
          <p:cNvPr id="16" name="Text 14"/>
          <p:cNvSpPr/>
          <p:nvPr/>
        </p:nvSpPr>
        <p:spPr>
          <a:xfrm>
            <a:off x="793790" y="5138261"/>
            <a:ext cx="5727621" cy="635079"/>
          </a:xfrm>
          <a:prstGeom prst="rect">
            <a:avLst/>
          </a:prstGeom>
          <a:noFill/>
          <a:ln/>
        </p:spPr>
        <p:txBody>
          <a:bodyPr wrap="square" lIns="0" tIns="0" rIns="0" bIns="0" rtlCol="0" anchor="t"/>
          <a:lstStyle/>
          <a:p>
            <a:pPr algn="r"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Esencial para interpretar datos brutos, direcciones de memoria, y cualquier valor almacenado por una computadora.</a:t>
            </a:r>
            <a:endParaRPr lang="en-US" sz="1550" dirty="0"/>
          </a:p>
        </p:txBody>
      </p:sp>
      <p:sp>
        <p:nvSpPr>
          <p:cNvPr id="17" name="Shape 15"/>
          <p:cNvSpPr/>
          <p:nvPr/>
        </p:nvSpPr>
        <p:spPr>
          <a:xfrm>
            <a:off x="793790" y="6520101"/>
            <a:ext cx="13042821" cy="1160740"/>
          </a:xfrm>
          <a:prstGeom prst="roundRect">
            <a:avLst>
              <a:gd name="adj" fmla="val 7182"/>
            </a:avLst>
          </a:prstGeom>
          <a:solidFill>
            <a:srgbClr val="262626"/>
          </a:solidFill>
          <a:ln/>
        </p:spPr>
      </p:sp>
      <p:pic>
        <p:nvPicPr>
          <p:cNvPr id="18" name="Image 0" descr="preencoded.png">    </p:cNvPr>
          <p:cNvPicPr>
            <a:picLocks noChangeAspect="1"/>
          </p:cNvPicPr>
          <p:nvPr/>
        </p:nvPicPr>
        <p:blipFill>
          <a:blip r:embed="rId1"/>
          <a:stretch>
            <a:fillRect/>
          </a:stretch>
        </p:blipFill>
        <p:spPr>
          <a:xfrm>
            <a:off x="992148" y="6822996"/>
            <a:ext cx="248007" cy="198358"/>
          </a:xfrm>
          <a:prstGeom prst="rect">
            <a:avLst/>
          </a:prstGeom>
        </p:spPr>
      </p:pic>
      <p:sp>
        <p:nvSpPr>
          <p:cNvPr id="19" name="Text 16"/>
          <p:cNvSpPr/>
          <p:nvPr/>
        </p:nvSpPr>
        <p:spPr>
          <a:xfrm>
            <a:off x="1438513" y="6767989"/>
            <a:ext cx="12199739"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Ejemplo clave:</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Si el sistema arroja el valor binario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1010</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sabemos que su equivalente decimal es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10</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un número mucho más manejable para el análisis humano.</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185743"/>
            <a:ext cx="13042821" cy="1263015"/>
          </a:xfrm>
          <a:prstGeom prst="rect">
            <a:avLst/>
          </a:prstGeom>
          <a:noFill/>
          <a:ln/>
        </p:spPr>
        <p:txBody>
          <a:bodyPr wrap="squar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Compacidad y Eficiencia: Conversiones Decimal </a:t>
            </a:r>
            <a:pPr algn="l" indent="0" marL="0">
              <a:lnSpc>
                <a:spcPts val="4850"/>
              </a:lnSpc>
              <a:buNone/>
            </a:pPr>
            <a:r>
              <a:rPr lang="en-US" sz="3900" dirty="0">
                <a:solidFill>
                  <a:srgbClr val="000000"/>
                </a:solidFill>
                <a:latin typeface="Mona Sans Semi Bold" pitchFamily="34" charset="0"/>
                <a:ea typeface="Mona Sans Semi Bold" pitchFamily="34" charset="-122"/>
                <a:cs typeface="Mona Sans Semi Bold" pitchFamily="34" charset="-120"/>
              </a:rPr>
              <a:t>↔</a:t>
            </a:r>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 Hexadecimal</a:t>
            </a:r>
            <a:endParaRPr lang="en-US" sz="3900" dirty="0"/>
          </a:p>
        </p:txBody>
      </p:sp>
      <p:sp>
        <p:nvSpPr>
          <p:cNvPr id="3" name="Text 1"/>
          <p:cNvSpPr/>
          <p:nvPr/>
        </p:nvSpPr>
        <p:spPr>
          <a:xfrm>
            <a:off x="793790" y="2845594"/>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El hexadecimal es el puente de legibilidad entre el complejo binario y el familiar decimal. Su uso reduce significativamente la longitud de los códigos digitales, mejorando la eficiencia y minimizando errores.</a:t>
            </a:r>
            <a:endParaRPr lang="en-US" sz="1550" dirty="0"/>
          </a:p>
        </p:txBody>
      </p:sp>
      <p:sp>
        <p:nvSpPr>
          <p:cNvPr id="4" name="Shape 2"/>
          <p:cNvSpPr/>
          <p:nvPr/>
        </p:nvSpPr>
        <p:spPr>
          <a:xfrm>
            <a:off x="793790" y="3703915"/>
            <a:ext cx="6422231" cy="2481501"/>
          </a:xfrm>
          <a:prstGeom prst="roundRect">
            <a:avLst>
              <a:gd name="adj" fmla="val 3359"/>
            </a:avLst>
          </a:prstGeom>
          <a:solidFill>
            <a:srgbClr val="181616">
              <a:alpha val="95000"/>
            </a:srgbClr>
          </a:solidFill>
          <a:ln w="22860">
            <a:solidFill>
              <a:srgbClr val="595959"/>
            </a:solidFill>
            <a:prstDash val="solid"/>
          </a:ln>
        </p:spPr>
      </p:sp>
      <p:sp>
        <p:nvSpPr>
          <p:cNvPr id="5" name="Shape 3"/>
          <p:cNvSpPr/>
          <p:nvPr/>
        </p:nvSpPr>
        <p:spPr>
          <a:xfrm>
            <a:off x="816650" y="3726775"/>
            <a:ext cx="6376511" cy="595313"/>
          </a:xfrm>
          <a:prstGeom prst="roundRect">
            <a:avLst>
              <a:gd name="adj" fmla="val 9395"/>
            </a:avLst>
          </a:prstGeom>
          <a:solidFill>
            <a:srgbClr val="404040"/>
          </a:solidFill>
          <a:ln/>
        </p:spPr>
      </p:sp>
      <p:pic>
        <p:nvPicPr>
          <p:cNvPr id="6" name="Image 0" descr="preencoded.png">    </p:cNvPr>
          <p:cNvPicPr>
            <a:picLocks noChangeAspect="1"/>
          </p:cNvPicPr>
          <p:nvPr/>
        </p:nvPicPr>
        <p:blipFill>
          <a:blip r:embed="rId1"/>
          <a:stretch>
            <a:fillRect/>
          </a:stretch>
        </p:blipFill>
        <p:spPr>
          <a:xfrm>
            <a:off x="3856077" y="3871674"/>
            <a:ext cx="297656" cy="297656"/>
          </a:xfrm>
          <a:prstGeom prst="rect">
            <a:avLst/>
          </a:prstGeom>
        </p:spPr>
      </p:pic>
      <p:sp>
        <p:nvSpPr>
          <p:cNvPr id="7" name="Text 4"/>
          <p:cNvSpPr/>
          <p:nvPr/>
        </p:nvSpPr>
        <p:spPr>
          <a:xfrm>
            <a:off x="1015008" y="4520446"/>
            <a:ext cx="3462814" cy="372070"/>
          </a:xfrm>
          <a:prstGeom prst="rect">
            <a:avLst/>
          </a:prstGeom>
          <a:noFill/>
          <a:ln/>
        </p:spPr>
        <p:txBody>
          <a:bodyPr wrap="none" lIns="0" tIns="0" rIns="0" bIns="0" rtlCol="0" anchor="t"/>
          <a:lstStyle/>
          <a:p>
            <a:pPr algn="l" indent="0" marL="0">
              <a:lnSpc>
                <a:spcPts val="2900"/>
              </a:lnSpc>
              <a:buNone/>
            </a:pPr>
            <a:r>
              <a:rPr lang="en-US" sz="2300" dirty="0">
                <a:solidFill>
                  <a:srgbClr val="8F8F8F"/>
                </a:solidFill>
                <a:latin typeface="Mona Sans Semi Bold" pitchFamily="34" charset="0"/>
                <a:ea typeface="Mona Sans Semi Bold" pitchFamily="34" charset="-122"/>
                <a:cs typeface="Mona Sans Semi Bold" pitchFamily="34" charset="-120"/>
              </a:rPr>
              <a:t>Decimal → Hexadecimal</a:t>
            </a:r>
            <a:endParaRPr lang="en-US" sz="2300" dirty="0"/>
          </a:p>
        </p:txBody>
      </p:sp>
      <p:sp>
        <p:nvSpPr>
          <p:cNvPr id="8" name="Text 5"/>
          <p:cNvSpPr/>
          <p:nvPr/>
        </p:nvSpPr>
        <p:spPr>
          <a:xfrm>
            <a:off x="1015008" y="5011579"/>
            <a:ext cx="5979795" cy="952619"/>
          </a:xfrm>
          <a:prstGeom prst="rect">
            <a:avLst/>
          </a:prstGeom>
          <a:noFill/>
          <a:ln/>
        </p:spPr>
        <p:txBody>
          <a:bodyPr wrap="square" lIns="0" tIns="0" rIns="0" bIns="0" rtlCol="0" anchor="t"/>
          <a:lstStyle/>
          <a:p>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Ejemplo:</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El número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255</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(decimal) representa el máximo valor que puede almacenar un byte (8 bits), y en hexadecimal se expresa de forma compacta como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FF</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a:t>
            </a:r>
            <a:endParaRPr lang="en-US" sz="1550" dirty="0"/>
          </a:p>
        </p:txBody>
      </p:sp>
      <p:sp>
        <p:nvSpPr>
          <p:cNvPr id="9" name="Shape 6"/>
          <p:cNvSpPr/>
          <p:nvPr/>
        </p:nvSpPr>
        <p:spPr>
          <a:xfrm>
            <a:off x="7414379" y="3703915"/>
            <a:ext cx="6422231" cy="2481501"/>
          </a:xfrm>
          <a:prstGeom prst="roundRect">
            <a:avLst>
              <a:gd name="adj" fmla="val 3359"/>
            </a:avLst>
          </a:prstGeom>
          <a:solidFill>
            <a:srgbClr val="181616">
              <a:alpha val="95000"/>
            </a:srgbClr>
          </a:solidFill>
          <a:ln w="22860">
            <a:solidFill>
              <a:srgbClr val="595959"/>
            </a:solidFill>
            <a:prstDash val="solid"/>
          </a:ln>
        </p:spPr>
      </p:sp>
      <p:sp>
        <p:nvSpPr>
          <p:cNvPr id="10" name="Shape 7"/>
          <p:cNvSpPr/>
          <p:nvPr/>
        </p:nvSpPr>
        <p:spPr>
          <a:xfrm>
            <a:off x="7437239" y="3726775"/>
            <a:ext cx="6376511" cy="595313"/>
          </a:xfrm>
          <a:prstGeom prst="roundRect">
            <a:avLst>
              <a:gd name="adj" fmla="val 9395"/>
            </a:avLst>
          </a:prstGeom>
          <a:solidFill>
            <a:srgbClr val="404040"/>
          </a:solidFill>
          <a:ln/>
        </p:spPr>
      </p:sp>
      <p:pic>
        <p:nvPicPr>
          <p:cNvPr id="11"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76667" y="3871674"/>
            <a:ext cx="297656" cy="297656"/>
          </a:xfrm>
          <a:prstGeom prst="rect">
            <a:avLst/>
          </a:prstGeom>
        </p:spPr>
      </p:pic>
      <p:sp>
        <p:nvSpPr>
          <p:cNvPr id="12" name="Text 8"/>
          <p:cNvSpPr/>
          <p:nvPr/>
        </p:nvSpPr>
        <p:spPr>
          <a:xfrm>
            <a:off x="7635597" y="4520446"/>
            <a:ext cx="3462814" cy="372070"/>
          </a:xfrm>
          <a:prstGeom prst="rect">
            <a:avLst/>
          </a:prstGeom>
          <a:noFill/>
          <a:ln/>
        </p:spPr>
        <p:txBody>
          <a:bodyPr wrap="none" lIns="0" tIns="0" rIns="0" bIns="0" rtlCol="0" anchor="t"/>
          <a:lstStyle/>
          <a:p>
            <a:pPr algn="l" indent="0" marL="0">
              <a:lnSpc>
                <a:spcPts val="2900"/>
              </a:lnSpc>
              <a:buNone/>
            </a:pPr>
            <a:r>
              <a:rPr lang="en-US" sz="2300" dirty="0">
                <a:solidFill>
                  <a:srgbClr val="8F8F8F"/>
                </a:solidFill>
                <a:latin typeface="Mona Sans Semi Bold" pitchFamily="34" charset="0"/>
                <a:ea typeface="Mona Sans Semi Bold" pitchFamily="34" charset="-122"/>
                <a:cs typeface="Mona Sans Semi Bold" pitchFamily="34" charset="-120"/>
              </a:rPr>
              <a:t>Hexadecimal → Decimal</a:t>
            </a:r>
            <a:endParaRPr lang="en-US" sz="2300" dirty="0"/>
          </a:p>
        </p:txBody>
      </p:sp>
      <p:sp>
        <p:nvSpPr>
          <p:cNvPr id="13" name="Text 9"/>
          <p:cNvSpPr/>
          <p:nvPr/>
        </p:nvSpPr>
        <p:spPr>
          <a:xfrm>
            <a:off x="7635597" y="5011579"/>
            <a:ext cx="5979795" cy="952619"/>
          </a:xfrm>
          <a:prstGeom prst="rect">
            <a:avLst/>
          </a:prstGeom>
          <a:noFill/>
          <a:ln/>
        </p:spPr>
        <p:txBody>
          <a:bodyPr wrap="square" lIns="0" tIns="0" rIns="0" bIns="0" rtlCol="0" anchor="t"/>
          <a:lstStyle/>
          <a:p>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Ejemplo:</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La lectura de un código de color web como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#4287F5</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requiere interpretar cada par de dígitos hexadecimales de vuelta a su valor decimal.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FF</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es igual a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255</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a:t>
            </a:r>
            <a:endParaRPr lang="en-US" sz="1550" dirty="0"/>
          </a:p>
        </p:txBody>
      </p:sp>
      <p:sp>
        <p:nvSpPr>
          <p:cNvPr id="14" name="Text 10"/>
          <p:cNvSpPr/>
          <p:nvPr/>
        </p:nvSpPr>
        <p:spPr>
          <a:xfrm>
            <a:off x="793790" y="6408658"/>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La capacidad del hexadecimal para resumir cuatro bits en un solo dígito lo convierte en el sistema preferido para representar grandes cantidades de datos binarios, como direcciones de memoria o valores en registros de microprocesadores.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793790" y="747236"/>
            <a:ext cx="7556421" cy="1263015"/>
          </a:xfrm>
          <a:prstGeom prst="rect">
            <a:avLst/>
          </a:prstGeom>
          <a:noFill/>
          <a:ln/>
        </p:spPr>
        <p:txBody>
          <a:bodyPr wrap="squar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El Sistema Intermedio: Conversiones Decimal </a:t>
            </a:r>
            <a:pPr algn="l" indent="0" marL="0">
              <a:lnSpc>
                <a:spcPts val="4850"/>
              </a:lnSpc>
              <a:buNone/>
            </a:pPr>
            <a:r>
              <a:rPr lang="en-US" sz="3900" dirty="0">
                <a:solidFill>
                  <a:srgbClr val="000000"/>
                </a:solidFill>
                <a:latin typeface="Mona Sans Semi Bold" pitchFamily="34" charset="0"/>
                <a:ea typeface="Mona Sans Semi Bold" pitchFamily="34" charset="-122"/>
                <a:cs typeface="Mona Sans Semi Bold" pitchFamily="34" charset="-120"/>
              </a:rPr>
              <a:t>↔</a:t>
            </a:r>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 Octal</a:t>
            </a:r>
            <a:endParaRPr lang="en-US" sz="3900" dirty="0"/>
          </a:p>
        </p:txBody>
      </p:sp>
      <p:sp>
        <p:nvSpPr>
          <p:cNvPr id="4" name="Text 1"/>
          <p:cNvSpPr/>
          <p:nvPr/>
        </p:nvSpPr>
        <p:spPr>
          <a:xfrm>
            <a:off x="793790" y="2307908"/>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Aunque el octal (Base 8) ha sido parcialmente reemplazado por el hexadecimal, sigue siendo relevante en campos específicos de la informática y la programación, especialmente en sistemas operativos basados en UNIX para la gestión de permisos de archivos.</a:t>
            </a:r>
            <a:endParaRPr lang="en-US" sz="1550" dirty="0"/>
          </a:p>
        </p:txBody>
      </p:sp>
      <p:sp>
        <p:nvSpPr>
          <p:cNvPr id="5" name="Text 2"/>
          <p:cNvSpPr/>
          <p:nvPr/>
        </p:nvSpPr>
        <p:spPr>
          <a:xfrm>
            <a:off x="793790" y="3999667"/>
            <a:ext cx="3536156" cy="744141"/>
          </a:xfrm>
          <a:prstGeom prst="rect">
            <a:avLst/>
          </a:prstGeom>
          <a:noFill/>
          <a:ln/>
        </p:spPr>
        <p:txBody>
          <a:bodyPr wrap="square" lIns="0" tIns="0" rIns="0" bIns="0" rtlCol="0" anchor="t"/>
          <a:lstStyle/>
          <a:p>
            <a:pPr algn="l" indent="0" marL="0">
              <a:lnSpc>
                <a:spcPts val="2900"/>
              </a:lnSpc>
              <a:buNone/>
            </a:pPr>
            <a:r>
              <a:rPr lang="en-US" sz="2300" dirty="0">
                <a:solidFill>
                  <a:srgbClr val="DDDDDD"/>
                </a:solidFill>
                <a:latin typeface="Mona Sans Semi Bold" pitchFamily="34" charset="0"/>
                <a:ea typeface="Mona Sans Semi Bold" pitchFamily="34" charset="-122"/>
                <a:cs typeface="Mona Sans Semi Bold" pitchFamily="34" charset="-120"/>
              </a:rPr>
              <a:t>Función 5: Decimal → Octal</a:t>
            </a:r>
            <a:endParaRPr lang="en-US" sz="2300" dirty="0"/>
          </a:p>
        </p:txBody>
      </p:sp>
      <p:sp>
        <p:nvSpPr>
          <p:cNvPr id="6" name="Text 3"/>
          <p:cNvSpPr/>
          <p:nvPr/>
        </p:nvSpPr>
        <p:spPr>
          <a:xfrm>
            <a:off x="793790" y="4942165"/>
            <a:ext cx="3536156" cy="317540"/>
          </a:xfrm>
          <a:prstGeom prst="rect">
            <a:avLst/>
          </a:prstGeom>
          <a:noFill/>
          <a:ln/>
        </p:spPr>
        <p:txBody>
          <a:bodyPr wrap="non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Convierte el valor base 10 a base 8.</a:t>
            </a:r>
            <a:endParaRPr lang="en-US" sz="1550" dirty="0"/>
          </a:p>
        </p:txBody>
      </p:sp>
      <p:sp>
        <p:nvSpPr>
          <p:cNvPr id="7" name="Text 4"/>
          <p:cNvSpPr/>
          <p:nvPr/>
        </p:nvSpPr>
        <p:spPr>
          <a:xfrm>
            <a:off x="793790" y="5438299"/>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8F8F8F"/>
                </a:solidFill>
                <a:latin typeface="Funnel Sans" pitchFamily="34" charset="0"/>
                <a:ea typeface="Funnel Sans" pitchFamily="34" charset="-122"/>
                <a:cs typeface="Funnel Sans" pitchFamily="34" charset="-120"/>
              </a:rPr>
              <a:t>Ejemplo simple: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64</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decimal =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100</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octal.</a:t>
            </a:r>
            <a:endParaRPr lang="en-US" sz="1550" dirty="0"/>
          </a:p>
        </p:txBody>
      </p:sp>
      <p:sp>
        <p:nvSpPr>
          <p:cNvPr id="8" name="Text 5"/>
          <p:cNvSpPr/>
          <p:nvPr/>
        </p:nvSpPr>
        <p:spPr>
          <a:xfrm>
            <a:off x="793790" y="6142792"/>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8F8F8F"/>
                </a:solidFill>
                <a:latin typeface="Funnel Sans" pitchFamily="34" charset="0"/>
                <a:ea typeface="Funnel Sans" pitchFamily="34" charset="-122"/>
                <a:cs typeface="Funnel Sans" pitchFamily="34" charset="-120"/>
              </a:rPr>
              <a:t>Ejemplo: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83</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decimal se convierte en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123</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octal.</a:t>
            </a:r>
            <a:endParaRPr lang="en-US" sz="1550" dirty="0"/>
          </a:p>
        </p:txBody>
      </p:sp>
      <p:sp>
        <p:nvSpPr>
          <p:cNvPr id="9" name="Text 6"/>
          <p:cNvSpPr/>
          <p:nvPr/>
        </p:nvSpPr>
        <p:spPr>
          <a:xfrm>
            <a:off x="4821674" y="3999667"/>
            <a:ext cx="3536156" cy="744141"/>
          </a:xfrm>
          <a:prstGeom prst="rect">
            <a:avLst/>
          </a:prstGeom>
          <a:noFill/>
          <a:ln/>
        </p:spPr>
        <p:txBody>
          <a:bodyPr wrap="square" lIns="0" tIns="0" rIns="0" bIns="0" rtlCol="0" anchor="t"/>
          <a:lstStyle/>
          <a:p>
            <a:pPr algn="l" indent="0" marL="0">
              <a:lnSpc>
                <a:spcPts val="2900"/>
              </a:lnSpc>
              <a:buNone/>
            </a:pPr>
            <a:r>
              <a:rPr lang="en-US" sz="2300" dirty="0">
                <a:solidFill>
                  <a:srgbClr val="DDDDDD"/>
                </a:solidFill>
                <a:latin typeface="Mona Sans Semi Bold" pitchFamily="34" charset="0"/>
                <a:ea typeface="Mona Sans Semi Bold" pitchFamily="34" charset="-122"/>
                <a:cs typeface="Mona Sans Semi Bold" pitchFamily="34" charset="-120"/>
              </a:rPr>
              <a:t>Función 6: Octal → Decimal</a:t>
            </a:r>
            <a:endParaRPr lang="en-US" sz="2300" dirty="0"/>
          </a:p>
        </p:txBody>
      </p:sp>
      <p:sp>
        <p:nvSpPr>
          <p:cNvPr id="10" name="Text 7"/>
          <p:cNvSpPr/>
          <p:nvPr/>
        </p:nvSpPr>
        <p:spPr>
          <a:xfrm>
            <a:off x="4821674" y="4942165"/>
            <a:ext cx="3536156" cy="95261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Invierte el proceso, llevando el valor octal de vuelta al sistema que nos es familiar.</a:t>
            </a:r>
            <a:endParaRPr lang="en-US" sz="1550" dirty="0"/>
          </a:p>
        </p:txBody>
      </p:sp>
      <p:sp>
        <p:nvSpPr>
          <p:cNvPr id="11" name="Text 8"/>
          <p:cNvSpPr/>
          <p:nvPr/>
        </p:nvSpPr>
        <p:spPr>
          <a:xfrm>
            <a:off x="4821674" y="6073378"/>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8F8F8F"/>
                </a:solidFill>
                <a:latin typeface="Funnel Sans" pitchFamily="34" charset="0"/>
                <a:ea typeface="Funnel Sans" pitchFamily="34" charset="-122"/>
                <a:cs typeface="Funnel Sans" pitchFamily="34" charset="-120"/>
              </a:rPr>
              <a:t>Relevancia histórica y práctica en ciertos lenguajes.</a:t>
            </a:r>
            <a:endParaRPr lang="en-US" sz="1550" dirty="0"/>
          </a:p>
        </p:txBody>
      </p:sp>
      <p:sp>
        <p:nvSpPr>
          <p:cNvPr id="12" name="Text 9"/>
          <p:cNvSpPr/>
          <p:nvPr/>
        </p:nvSpPr>
        <p:spPr>
          <a:xfrm>
            <a:off x="4821674" y="6777871"/>
            <a:ext cx="35361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8F8F8F"/>
                </a:solidFill>
                <a:latin typeface="Funnel Sans" pitchFamily="34" charset="0"/>
                <a:ea typeface="Funnel Sans" pitchFamily="34" charset="-122"/>
                <a:cs typeface="Funnel Sans" pitchFamily="34" charset="-120"/>
              </a:rPr>
              <a:t>Ejemplo: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123</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octal se interpreta como </a:t>
            </a:r>
            <a:pPr algn="l" indent="0" marL="0">
              <a:lnSpc>
                <a:spcPts val="2500"/>
              </a:lnSpc>
              <a:buNone/>
            </a:pPr>
            <a:r>
              <a:rPr lang="en-US" sz="1550" b="1" dirty="0">
                <a:solidFill>
                  <a:srgbClr val="8F8F8F"/>
                </a:solidFill>
                <a:latin typeface="Funnel Sans" pitchFamily="34" charset="0"/>
                <a:ea typeface="Funnel Sans" pitchFamily="34" charset="-122"/>
                <a:cs typeface="Funnel Sans" pitchFamily="34" charset="-120"/>
              </a:rPr>
              <a:t>83</a:t>
            </a:r>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 decimal.</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21393"/>
            <a:ext cx="10383917" cy="642938"/>
          </a:xfrm>
          <a:prstGeom prst="rect">
            <a:avLst/>
          </a:prstGeom>
          <a:noFill/>
          <a:ln/>
        </p:spPr>
        <p:txBody>
          <a:bodyPr wrap="none" lIns="0" tIns="0" rIns="0" bIns="0" rtlCol="0" anchor="t"/>
          <a:lstStyle/>
          <a:p>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El Eslabón Perdido: Binario </a:t>
            </a:r>
            <a:pPr algn="l" indent="0" marL="0">
              <a:lnSpc>
                <a:spcPts val="4850"/>
              </a:lnSpc>
              <a:buNone/>
            </a:pPr>
            <a:r>
              <a:rPr lang="en-US" sz="3900" dirty="0">
                <a:solidFill>
                  <a:srgbClr val="000000"/>
                </a:solidFill>
                <a:latin typeface="Mona Sans Semi Bold" pitchFamily="34" charset="0"/>
                <a:ea typeface="Mona Sans Semi Bold" pitchFamily="34" charset="-122"/>
                <a:cs typeface="Mona Sans Semi Bold" pitchFamily="34" charset="-120"/>
              </a:rPr>
              <a:t>↔</a:t>
            </a:r>
            <a:pPr algn="l" indent="0" marL="0">
              <a:lnSpc>
                <a:spcPts val="4850"/>
              </a:lnSpc>
              <a:buNone/>
            </a:pPr>
            <a:r>
              <a:rPr lang="en-US" sz="3900" dirty="0">
                <a:solidFill>
                  <a:srgbClr val="DDDDDD"/>
                </a:solidFill>
                <a:latin typeface="Mona Sans Semi Bold" pitchFamily="34" charset="0"/>
                <a:ea typeface="Mona Sans Semi Bold" pitchFamily="34" charset="-122"/>
                <a:cs typeface="Mona Sans Semi Bold" pitchFamily="34" charset="-120"/>
              </a:rPr>
              <a:t> Hexadecimal</a:t>
            </a:r>
            <a:endParaRPr lang="en-US" sz="3900" dirty="0"/>
          </a:p>
        </p:txBody>
      </p:sp>
      <p:sp>
        <p:nvSpPr>
          <p:cNvPr id="3" name="Text 1"/>
          <p:cNvSpPr/>
          <p:nvPr/>
        </p:nvSpPr>
        <p:spPr>
          <a:xfrm>
            <a:off x="793790" y="2661166"/>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Estas funciones ofrecen la máxima agilidad para los programadores y administradores de sistemas que trabajan directamente con datos a nivel de bit. La conversión directa evita el paso intermedio por el sistema decimal, ahorrando tiempo y reduciendo la complejidad.</a:t>
            </a:r>
            <a:endParaRPr lang="en-US" sz="1550" dirty="0"/>
          </a:p>
        </p:txBody>
      </p:sp>
      <p:sp>
        <p:nvSpPr>
          <p:cNvPr id="4" name="Shape 2"/>
          <p:cNvSpPr/>
          <p:nvPr/>
        </p:nvSpPr>
        <p:spPr>
          <a:xfrm>
            <a:off x="793790" y="3519488"/>
            <a:ext cx="13042821" cy="2230398"/>
          </a:xfrm>
          <a:prstGeom prst="roundRect">
            <a:avLst>
              <a:gd name="adj" fmla="val 3737"/>
            </a:avLst>
          </a:prstGeom>
          <a:solidFill>
            <a:srgbClr val="404040"/>
          </a:solidFill>
          <a:ln w="7620">
            <a:solidFill>
              <a:srgbClr val="595959"/>
            </a:solidFill>
            <a:prstDash val="solid"/>
          </a:ln>
        </p:spPr>
      </p:sp>
      <p:sp>
        <p:nvSpPr>
          <p:cNvPr id="5" name="Shape 3"/>
          <p:cNvSpPr/>
          <p:nvPr/>
        </p:nvSpPr>
        <p:spPr>
          <a:xfrm>
            <a:off x="801410" y="3527108"/>
            <a:ext cx="6513790" cy="2215158"/>
          </a:xfrm>
          <a:prstGeom prst="roundRect">
            <a:avLst>
              <a:gd name="adj" fmla="val 3763"/>
            </a:avLst>
          </a:prstGeom>
          <a:solidFill>
            <a:srgbClr val="404040"/>
          </a:solidFill>
          <a:ln/>
        </p:spPr>
      </p:sp>
      <p:sp>
        <p:nvSpPr>
          <p:cNvPr id="6" name="Text 4"/>
          <p:cNvSpPr/>
          <p:nvPr/>
        </p:nvSpPr>
        <p:spPr>
          <a:xfrm>
            <a:off x="999768" y="3725466"/>
            <a:ext cx="2747010"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Mona Sans Semi Bold" pitchFamily="34" charset="0"/>
                <a:ea typeface="Mona Sans Semi Bold" pitchFamily="34" charset="-122"/>
                <a:cs typeface="Mona Sans Semi Bold" pitchFamily="34" charset="-120"/>
              </a:rPr>
              <a:t>Binario → Hexadecimal</a:t>
            </a:r>
            <a:endParaRPr lang="en-US" sz="1950" dirty="0"/>
          </a:p>
        </p:txBody>
      </p:sp>
      <p:sp>
        <p:nvSpPr>
          <p:cNvPr id="7" name="Text 5"/>
          <p:cNvSpPr/>
          <p:nvPr/>
        </p:nvSpPr>
        <p:spPr>
          <a:xfrm>
            <a:off x="999768" y="4154686"/>
            <a:ext cx="5819299"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Máxima compresión:</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4 bits binarios equivalen a 1 dígito hexadecimal.</a:t>
            </a:r>
            <a:endParaRPr lang="en-US" sz="1550" dirty="0"/>
          </a:p>
        </p:txBody>
      </p:sp>
      <p:sp>
        <p:nvSpPr>
          <p:cNvPr id="8" name="Text 6"/>
          <p:cNvSpPr/>
          <p:nvPr/>
        </p:nvSpPr>
        <p:spPr>
          <a:xfrm>
            <a:off x="999768" y="4908828"/>
            <a:ext cx="5819299" cy="635079"/>
          </a:xfrm>
          <a:prstGeom prst="rect">
            <a:avLst/>
          </a:prstGeom>
          <a:noFill/>
          <a:ln/>
        </p:spPr>
        <p:txBody>
          <a:bodyPr wrap="square" lIns="0" tIns="0" rIns="0" bIns="0" rtlCol="0" anchor="t"/>
          <a:lstStyle/>
          <a:p>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Ejemplo:</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11110000</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(Binario, 8 bits) se convierte en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F0</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(Hexadecimal, 2 dígitos).</a:t>
            </a:r>
            <a:endParaRPr lang="en-US" sz="1550" dirty="0"/>
          </a:p>
        </p:txBody>
      </p:sp>
      <p:sp>
        <p:nvSpPr>
          <p:cNvPr id="9" name="Shape 7"/>
          <p:cNvSpPr/>
          <p:nvPr/>
        </p:nvSpPr>
        <p:spPr>
          <a:xfrm>
            <a:off x="7315200" y="3527108"/>
            <a:ext cx="6513790" cy="2215158"/>
          </a:xfrm>
          <a:prstGeom prst="rect">
            <a:avLst/>
          </a:prstGeom>
          <a:solidFill>
            <a:srgbClr val="404040"/>
          </a:solidFill>
          <a:ln/>
        </p:spPr>
      </p:sp>
      <p:sp>
        <p:nvSpPr>
          <p:cNvPr id="10" name="Shape 8"/>
          <p:cNvSpPr/>
          <p:nvPr/>
        </p:nvSpPr>
        <p:spPr>
          <a:xfrm>
            <a:off x="7315200" y="3527108"/>
            <a:ext cx="22860" cy="2215158"/>
          </a:xfrm>
          <a:prstGeom prst="roundRect">
            <a:avLst>
              <a:gd name="adj" fmla="val 364651"/>
            </a:avLst>
          </a:prstGeom>
          <a:solidFill>
            <a:srgbClr val="595959"/>
          </a:solidFill>
          <a:ln/>
        </p:spPr>
      </p:sp>
      <p:sp>
        <p:nvSpPr>
          <p:cNvPr id="11" name="Text 9"/>
          <p:cNvSpPr/>
          <p:nvPr/>
        </p:nvSpPr>
        <p:spPr>
          <a:xfrm>
            <a:off x="7811333" y="3725466"/>
            <a:ext cx="2747010" cy="310158"/>
          </a:xfrm>
          <a:prstGeom prst="rect">
            <a:avLst/>
          </a:prstGeom>
          <a:noFill/>
          <a:ln/>
        </p:spPr>
        <p:txBody>
          <a:bodyPr wrap="none" lIns="0" tIns="0" rIns="0" bIns="0" rtlCol="0" anchor="t"/>
          <a:lstStyle/>
          <a:p>
            <a:pPr algn="l" indent="0" marL="0">
              <a:lnSpc>
                <a:spcPts val="2400"/>
              </a:lnSpc>
              <a:buNone/>
            </a:pPr>
            <a:r>
              <a:rPr lang="en-US" sz="1950" dirty="0">
                <a:solidFill>
                  <a:srgbClr val="FFFFFF"/>
                </a:solidFill>
                <a:latin typeface="Mona Sans Semi Bold" pitchFamily="34" charset="0"/>
                <a:ea typeface="Mona Sans Semi Bold" pitchFamily="34" charset="-122"/>
                <a:cs typeface="Mona Sans Semi Bold" pitchFamily="34" charset="-120"/>
              </a:rPr>
              <a:t>Hexadecimal → Binario</a:t>
            </a:r>
            <a:endParaRPr lang="en-US" sz="1950" dirty="0"/>
          </a:p>
        </p:txBody>
      </p:sp>
      <p:sp>
        <p:nvSpPr>
          <p:cNvPr id="12" name="Text 10"/>
          <p:cNvSpPr/>
          <p:nvPr/>
        </p:nvSpPr>
        <p:spPr>
          <a:xfrm>
            <a:off x="7811333" y="4154686"/>
            <a:ext cx="5819299"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Máximo detalle:</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Cada dígito Hex se expande a 4 bits.</a:t>
            </a:r>
            <a:endParaRPr lang="en-US" sz="1550" dirty="0"/>
          </a:p>
        </p:txBody>
      </p:sp>
      <p:sp>
        <p:nvSpPr>
          <p:cNvPr id="13" name="Text 11"/>
          <p:cNvSpPr/>
          <p:nvPr/>
        </p:nvSpPr>
        <p:spPr>
          <a:xfrm>
            <a:off x="7811333" y="4591288"/>
            <a:ext cx="5819299" cy="317540"/>
          </a:xfrm>
          <a:prstGeom prst="rect">
            <a:avLst/>
          </a:prstGeom>
          <a:noFill/>
          <a:ln/>
        </p:spPr>
        <p:txBody>
          <a:bodyPr wrap="none" lIns="0" tIns="0" rIns="0" bIns="0" rtlCol="0" anchor="t"/>
          <a:lstStyle/>
          <a:p>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Ejemplo:</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1A</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(Hexadecimal) se expande a </a:t>
            </a:r>
            <a:pPr algn="l" indent="0" marL="0">
              <a:lnSpc>
                <a:spcPts val="2500"/>
              </a:lnSpc>
              <a:buNone/>
            </a:pPr>
            <a:r>
              <a:rPr lang="en-US" sz="1550" b="1" dirty="0">
                <a:solidFill>
                  <a:srgbClr val="FFFFFF"/>
                </a:solidFill>
                <a:latin typeface="Funnel Sans" pitchFamily="34" charset="0"/>
                <a:ea typeface="Funnel Sans" pitchFamily="34" charset="-122"/>
                <a:cs typeface="Funnel Sans" pitchFamily="34" charset="-120"/>
              </a:rPr>
              <a:t>00011010</a:t>
            </a:r>
            <a:pPr algn="l" indent="0" marL="0">
              <a:lnSpc>
                <a:spcPts val="2500"/>
              </a:lnSpc>
              <a:buNone/>
            </a:pPr>
            <a:r>
              <a:rPr lang="en-US" sz="1550" dirty="0">
                <a:solidFill>
                  <a:srgbClr val="FFFFFF"/>
                </a:solidFill>
                <a:latin typeface="Funnel Sans" pitchFamily="34" charset="0"/>
                <a:ea typeface="Funnel Sans" pitchFamily="34" charset="-122"/>
                <a:cs typeface="Funnel Sans" pitchFamily="34" charset="-120"/>
              </a:rPr>
              <a:t> (Binario).</a:t>
            </a:r>
            <a:endParaRPr lang="en-US" sz="1550" dirty="0"/>
          </a:p>
        </p:txBody>
      </p:sp>
      <p:sp>
        <p:nvSpPr>
          <p:cNvPr id="14" name="Shape 12"/>
          <p:cNvSpPr/>
          <p:nvPr/>
        </p:nvSpPr>
        <p:spPr>
          <a:xfrm>
            <a:off x="7067193" y="4386560"/>
            <a:ext cx="496133" cy="496133"/>
          </a:xfrm>
          <a:prstGeom prst="roundRect">
            <a:avLst>
              <a:gd name="adj" fmla="val 16802"/>
            </a:avLst>
          </a:prstGeom>
          <a:solidFill>
            <a:srgbClr val="181616">
              <a:alpha val="95000"/>
            </a:srgbClr>
          </a:solidFill>
          <a:ln w="22860">
            <a:solidFill>
              <a:srgbClr val="595959"/>
            </a:solidFill>
            <a:prstDash val="solid"/>
          </a:ln>
        </p:spPr>
      </p:sp>
      <p:pic>
        <p:nvPicPr>
          <p:cNvPr id="1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191256" y="4510504"/>
            <a:ext cx="248007" cy="248007"/>
          </a:xfrm>
          <a:prstGeom prst="rect">
            <a:avLst/>
          </a:prstGeom>
        </p:spPr>
      </p:pic>
      <p:sp>
        <p:nvSpPr>
          <p:cNvPr id="16" name="Text 13"/>
          <p:cNvSpPr/>
          <p:nvPr/>
        </p:nvSpPr>
        <p:spPr>
          <a:xfrm>
            <a:off x="793790" y="5973128"/>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8F8F8F"/>
                </a:solidFill>
                <a:latin typeface="Funnel Sans" pitchFamily="34" charset="0"/>
                <a:ea typeface="Funnel Sans" pitchFamily="34" charset="-122"/>
                <a:cs typeface="Funnel Sans" pitchFamily="34" charset="-120"/>
              </a:rPr>
              <a:t>Este par de funciones es fundamental para tareas como la depuración de código, la lectura de volcados de memoria y la configuración de redes, donde la velocidad y la precisión son críticas.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84716" y="401955"/>
            <a:ext cx="8313301" cy="456843"/>
          </a:xfrm>
          <a:prstGeom prst="rect">
            <a:avLst/>
          </a:prstGeom>
          <a:noFill/>
          <a:ln/>
        </p:spPr>
        <p:txBody>
          <a:bodyPr wrap="none" lIns="0" tIns="0" rIns="0" bIns="0" rtlCol="0" anchor="t"/>
          <a:lstStyle/>
          <a:p>
            <a:pPr algn="l" indent="0" marL="0">
              <a:lnSpc>
                <a:spcPts val="3550"/>
              </a:lnSpc>
              <a:buNone/>
            </a:pPr>
            <a:r>
              <a:rPr lang="en-US" sz="2850" dirty="0">
                <a:solidFill>
                  <a:srgbClr val="DDDDDD"/>
                </a:solidFill>
                <a:latin typeface="Mona Sans Semi Bold" pitchFamily="34" charset="0"/>
                <a:ea typeface="Mona Sans Semi Bold" pitchFamily="34" charset="-122"/>
                <a:cs typeface="Mona Sans Semi Bold" pitchFamily="34" charset="-120"/>
              </a:rPr>
              <a:t>Función de Aprendizaje y Revisión: Ver Historial</a:t>
            </a:r>
            <a:endParaRPr lang="en-US" sz="2850" dirty="0"/>
          </a:p>
        </p:txBody>
      </p:sp>
      <p:sp>
        <p:nvSpPr>
          <p:cNvPr id="3" name="Text 1"/>
          <p:cNvSpPr/>
          <p:nvPr/>
        </p:nvSpPr>
        <p:spPr>
          <a:xfrm>
            <a:off x="584716" y="1151096"/>
            <a:ext cx="13460968" cy="467678"/>
          </a:xfrm>
          <a:prstGeom prst="rect">
            <a:avLst/>
          </a:prstGeom>
          <a:noFill/>
          <a:ln/>
        </p:spPr>
        <p:txBody>
          <a:bodyPr wrap="square" lIns="0" tIns="0" rIns="0" bIns="0" rtlCol="0" anchor="t"/>
          <a:lstStyle/>
          <a:p>
            <a:pPr algn="l" indent="0" marL="0">
              <a:lnSpc>
                <a:spcPts val="1800"/>
              </a:lnSpc>
              <a:buNone/>
            </a:pPr>
            <a:r>
              <a:rPr lang="en-US" sz="1150" dirty="0">
                <a:solidFill>
                  <a:srgbClr val="8F8F8F"/>
                </a:solidFill>
                <a:latin typeface="Funnel Sans" pitchFamily="34" charset="0"/>
                <a:ea typeface="Funnel Sans" pitchFamily="34" charset="-122"/>
                <a:cs typeface="Funnel Sans" pitchFamily="34" charset="-120"/>
              </a:rPr>
              <a:t>El "Bit Convertor" no es solo una herramienta de cálculo, sino también un recurso educativo. La función de historial almacena las interacciones pasadas, transformando la aplicación en un cuaderno de referencia digital.</a:t>
            </a:r>
            <a:endParaRPr lang="en-US" sz="1150" dirty="0"/>
          </a:p>
        </p:txBody>
      </p:sp>
      <p:sp>
        <p:nvSpPr>
          <p:cNvPr id="4" name="Text 2"/>
          <p:cNvSpPr/>
          <p:nvPr/>
        </p:nvSpPr>
        <p:spPr>
          <a:xfrm>
            <a:off x="584716" y="1929289"/>
            <a:ext cx="2438162" cy="274082"/>
          </a:xfrm>
          <a:prstGeom prst="rect">
            <a:avLst/>
          </a:prstGeom>
          <a:noFill/>
          <a:ln/>
        </p:spPr>
        <p:txBody>
          <a:bodyPr wrap="none" lIns="0" tIns="0" rIns="0" bIns="0" rtlCol="0" anchor="t"/>
          <a:lstStyle/>
          <a:p>
            <a:pPr algn="l" indent="0" marL="0">
              <a:lnSpc>
                <a:spcPts val="2150"/>
              </a:lnSpc>
              <a:buNone/>
            </a:pPr>
            <a:r>
              <a:rPr lang="en-US" sz="1700" dirty="0">
                <a:solidFill>
                  <a:srgbClr val="DDDDDD"/>
                </a:solidFill>
                <a:latin typeface="Mona Sans Semi Bold" pitchFamily="34" charset="0"/>
                <a:ea typeface="Mona Sans Semi Bold" pitchFamily="34" charset="-122"/>
                <a:cs typeface="Mona Sans Semi Bold" pitchFamily="34" charset="-120"/>
              </a:rPr>
              <a:t>Función 9: Ver Historial</a:t>
            </a:r>
            <a:endParaRPr lang="en-US" sz="1700" dirty="0"/>
          </a:p>
        </p:txBody>
      </p:sp>
      <p:sp>
        <p:nvSpPr>
          <p:cNvPr id="5" name="Text 3"/>
          <p:cNvSpPr/>
          <p:nvPr/>
        </p:nvSpPr>
        <p:spPr>
          <a:xfrm>
            <a:off x="584716" y="2349460"/>
            <a:ext cx="6552128" cy="233839"/>
          </a:xfrm>
          <a:prstGeom prst="rect">
            <a:avLst/>
          </a:prstGeom>
          <a:noFill/>
          <a:ln/>
        </p:spPr>
        <p:txBody>
          <a:bodyPr wrap="none" lIns="0" tIns="0" rIns="0" bIns="0" rtlCol="0" anchor="t"/>
          <a:lstStyle/>
          <a:p>
            <a:pPr algn="l" indent="0" marL="0">
              <a:lnSpc>
                <a:spcPts val="1800"/>
              </a:lnSpc>
              <a:buNone/>
            </a:pPr>
            <a:r>
              <a:rPr lang="en-US" sz="1150" dirty="0">
                <a:solidFill>
                  <a:srgbClr val="8F8F8F"/>
                </a:solidFill>
                <a:latin typeface="Funnel Sans" pitchFamily="34" charset="0"/>
                <a:ea typeface="Funnel Sans" pitchFamily="34" charset="-122"/>
                <a:cs typeface="Funnel Sans" pitchFamily="34" charset="-120"/>
              </a:rPr>
              <a:t>El historial registra cada par de conversión (entrada y salida), permitiendo al usuario:</a:t>
            </a:r>
            <a:endParaRPr lang="en-US" sz="1150" dirty="0"/>
          </a:p>
        </p:txBody>
      </p:sp>
      <p:sp>
        <p:nvSpPr>
          <p:cNvPr id="6" name="Text 4"/>
          <p:cNvSpPr/>
          <p:nvPr/>
        </p:nvSpPr>
        <p:spPr>
          <a:xfrm>
            <a:off x="584716" y="2714863"/>
            <a:ext cx="6552128" cy="467678"/>
          </a:xfrm>
          <a:prstGeom prst="rect">
            <a:avLst/>
          </a:prstGeom>
          <a:noFill/>
          <a:ln/>
        </p:spPr>
        <p:txBody>
          <a:bodyPr wrap="square" lIns="0" tIns="0" rIns="0" bIns="0" rtlCol="0" anchor="t"/>
          <a:lstStyle/>
          <a:p>
            <a:pPr algn="l" marL="342900" indent="-342900">
              <a:lnSpc>
                <a:spcPts val="1800"/>
              </a:lnSpc>
              <a:buSzPct val="100000"/>
              <a:buChar char="•"/>
            </a:pPr>
            <a:r>
              <a:rPr lang="en-US" sz="1150" b="1" dirty="0">
                <a:solidFill>
                  <a:srgbClr val="8F8F8F"/>
                </a:solidFill>
                <a:latin typeface="Funnel Sans" pitchFamily="34" charset="0"/>
                <a:ea typeface="Funnel Sans" pitchFamily="34" charset="-122"/>
                <a:cs typeface="Funnel Sans" pitchFamily="34" charset="-120"/>
              </a:rPr>
              <a:t>Revisar y Aprender:</a:t>
            </a:r>
            <a:pPr algn="l" indent="0" marL="0">
              <a:lnSpc>
                <a:spcPts val="1800"/>
              </a:lnSpc>
              <a:buNone/>
            </a:pPr>
            <a:r>
              <a:rPr lang="en-US" sz="1150" dirty="0">
                <a:solidFill>
                  <a:srgbClr val="8F8F8F"/>
                </a:solidFill>
                <a:latin typeface="Funnel Sans" pitchFamily="34" charset="0"/>
                <a:ea typeface="Funnel Sans" pitchFamily="34" charset="-122"/>
                <a:cs typeface="Funnel Sans" pitchFamily="34" charset="-120"/>
              </a:rPr>
              <a:t> Analizar conversiones complejas repetidamente para solidificar el conocimiento de los sistemas numéricos.</a:t>
            </a:r>
            <a:endParaRPr lang="en-US" sz="1150" dirty="0"/>
          </a:p>
        </p:txBody>
      </p:sp>
      <p:sp>
        <p:nvSpPr>
          <p:cNvPr id="7" name="Text 5"/>
          <p:cNvSpPr/>
          <p:nvPr/>
        </p:nvSpPr>
        <p:spPr>
          <a:xfrm>
            <a:off x="584716" y="3233618"/>
            <a:ext cx="6552128" cy="467678"/>
          </a:xfrm>
          <a:prstGeom prst="rect">
            <a:avLst/>
          </a:prstGeom>
          <a:noFill/>
          <a:ln/>
        </p:spPr>
        <p:txBody>
          <a:bodyPr wrap="square" lIns="0" tIns="0" rIns="0" bIns="0" rtlCol="0" anchor="t"/>
          <a:lstStyle/>
          <a:p>
            <a:pPr algn="l" marL="342900" indent="-342900">
              <a:lnSpc>
                <a:spcPts val="1800"/>
              </a:lnSpc>
              <a:buSzPct val="100000"/>
              <a:buChar char="•"/>
            </a:pPr>
            <a:r>
              <a:rPr lang="en-US" sz="1150" b="1" dirty="0">
                <a:solidFill>
                  <a:srgbClr val="8F8F8F"/>
                </a:solidFill>
                <a:latin typeface="Funnel Sans" pitchFamily="34" charset="0"/>
                <a:ea typeface="Funnel Sans" pitchFamily="34" charset="-122"/>
                <a:cs typeface="Funnel Sans" pitchFamily="34" charset="-120"/>
              </a:rPr>
              <a:t>Trazabilidad:</a:t>
            </a:r>
            <a:pPr algn="l" indent="0" marL="0">
              <a:lnSpc>
                <a:spcPts val="1800"/>
              </a:lnSpc>
              <a:buNone/>
            </a:pPr>
            <a:r>
              <a:rPr lang="en-US" sz="1150" dirty="0">
                <a:solidFill>
                  <a:srgbClr val="8F8F8F"/>
                </a:solidFill>
                <a:latin typeface="Funnel Sans" pitchFamily="34" charset="0"/>
                <a:ea typeface="Funnel Sans" pitchFamily="34" charset="-122"/>
                <a:cs typeface="Funnel Sans" pitchFamily="34" charset="-120"/>
              </a:rPr>
              <a:t> Mantener un seguimiento claro de los cálculos realizados en proyectos o tareas específicas.</a:t>
            </a:r>
            <a:endParaRPr lang="en-US" sz="1150" dirty="0"/>
          </a:p>
        </p:txBody>
      </p:sp>
      <p:sp>
        <p:nvSpPr>
          <p:cNvPr id="8" name="Text 6"/>
          <p:cNvSpPr/>
          <p:nvPr/>
        </p:nvSpPr>
        <p:spPr>
          <a:xfrm>
            <a:off x="584716" y="3752374"/>
            <a:ext cx="6552128" cy="233839"/>
          </a:xfrm>
          <a:prstGeom prst="rect">
            <a:avLst/>
          </a:prstGeom>
          <a:noFill/>
          <a:ln/>
        </p:spPr>
        <p:txBody>
          <a:bodyPr wrap="none" lIns="0" tIns="0" rIns="0" bIns="0" rtlCol="0" anchor="t"/>
          <a:lstStyle/>
          <a:p>
            <a:pPr algn="l" marL="342900" indent="-342900">
              <a:lnSpc>
                <a:spcPts val="1800"/>
              </a:lnSpc>
              <a:buSzPct val="100000"/>
              <a:buChar char="•"/>
            </a:pPr>
            <a:r>
              <a:rPr lang="en-US" sz="1150" b="1" dirty="0">
                <a:solidFill>
                  <a:srgbClr val="8F8F8F"/>
                </a:solidFill>
                <a:latin typeface="Funnel Sans" pitchFamily="34" charset="0"/>
                <a:ea typeface="Funnel Sans" pitchFamily="34" charset="-122"/>
                <a:cs typeface="Funnel Sans" pitchFamily="34" charset="-120"/>
              </a:rPr>
              <a:t>Seguridad:</a:t>
            </a:r>
            <a:pPr algn="l" indent="0" marL="0">
              <a:lnSpc>
                <a:spcPts val="1800"/>
              </a:lnSpc>
              <a:buNone/>
            </a:pPr>
            <a:r>
              <a:rPr lang="en-US" sz="1150" dirty="0">
                <a:solidFill>
                  <a:srgbClr val="8F8F8F"/>
                </a:solidFill>
                <a:latin typeface="Funnel Sans" pitchFamily="34" charset="0"/>
                <a:ea typeface="Funnel Sans" pitchFamily="34" charset="-122"/>
                <a:cs typeface="Funnel Sans" pitchFamily="34" charset="-120"/>
              </a:rPr>
              <a:t> Recuperar resultados accidentales o necesarios para documentación futura.</a:t>
            </a:r>
            <a:endParaRPr lang="en-US" sz="1150" dirty="0"/>
          </a:p>
        </p:txBody>
      </p:sp>
      <p:pic>
        <p:nvPicPr>
          <p:cNvPr id="9" name="Image 0" descr="preencoded.png">    </p:cNvPr>
          <p:cNvPicPr>
            <a:picLocks noChangeAspect="1"/>
          </p:cNvPicPr>
          <p:nvPr/>
        </p:nvPicPr>
        <p:blipFill>
          <a:blip r:embed="rId1"/>
          <a:stretch>
            <a:fillRect/>
          </a:stretch>
        </p:blipFill>
        <p:spPr>
          <a:xfrm>
            <a:off x="7501176" y="1947624"/>
            <a:ext cx="6552128" cy="6552128"/>
          </a:xfrm>
          <a:prstGeom prst="rect">
            <a:avLst/>
          </a:prstGeom>
        </p:spPr>
      </p:pic>
      <p:sp>
        <p:nvSpPr>
          <p:cNvPr id="10" name="Text 7"/>
          <p:cNvSpPr/>
          <p:nvPr/>
        </p:nvSpPr>
        <p:spPr>
          <a:xfrm>
            <a:off x="7501176" y="8664178"/>
            <a:ext cx="6552128" cy="187047"/>
          </a:xfrm>
          <a:prstGeom prst="rect">
            <a:avLst/>
          </a:prstGeom>
          <a:noFill/>
          <a:ln/>
        </p:spPr>
        <p:txBody>
          <a:bodyPr wrap="none" lIns="0" tIns="0" rIns="0" bIns="0" rtlCol="0" anchor="t"/>
          <a:lstStyle/>
          <a:p>
            <a:pPr algn="l" indent="0" marL="0">
              <a:lnSpc>
                <a:spcPts val="1450"/>
              </a:lnSpc>
              <a:buNone/>
            </a:pPr>
            <a:r>
              <a:rPr lang="en-US" sz="900" dirty="0">
                <a:solidFill>
                  <a:srgbClr val="8F8F8F"/>
                </a:solidFill>
                <a:latin typeface="Funnel Sans" pitchFamily="34" charset="0"/>
                <a:ea typeface="Funnel Sans" pitchFamily="34" charset="-122"/>
                <a:cs typeface="Funnel Sans" pitchFamily="34" charset="-120"/>
              </a:rPr>
              <a:t>Mantener un registro de todas las operaciones es clave para el aprendizaje continuo.</a:t>
            </a:r>
            <a:endParaRPr lang="en-US" sz="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2025-11-11T23:15:53Z</dcterms:created>
  <dcterms:modified xsi:type="dcterms:W3CDTF">2025-11-11T23:15:53Z</dcterms:modified>
</cp:coreProperties>
</file>